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4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9C541A-EA64-4827-9B7B-4DF61F51972F}" type="datetimeFigureOut">
              <a:rPr lang="pt-BR" smtClean="0"/>
              <a:t>14/11/2012</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F263DB-36D3-486E-AFF0-59E7DCF9B42B}" type="slidenum">
              <a:rPr lang="pt-BR" smtClean="0"/>
              <a:t>‹nº›</a:t>
            </a:fld>
            <a:endParaRPr lang="pt-B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normAutofit/>
          </a:bodyPr>
          <a:lstStyle/>
          <a:p>
            <a:endParaRPr lang="pt-BR" dirty="0"/>
          </a:p>
        </p:txBody>
      </p:sp>
      <p:sp>
        <p:nvSpPr>
          <p:cNvPr id="4" name="Espaço Reservado para Número de Slide 3"/>
          <p:cNvSpPr>
            <a:spLocks noGrp="1"/>
          </p:cNvSpPr>
          <p:nvPr>
            <p:ph type="sldNum" sz="quarter" idx="10"/>
          </p:nvPr>
        </p:nvSpPr>
        <p:spPr/>
        <p:txBody>
          <a:bodyPr/>
          <a:lstStyle/>
          <a:p>
            <a:fld id="{CCF263DB-36D3-486E-AFF0-59E7DCF9B42B}" type="slidenum">
              <a:rPr lang="pt-BR" smtClean="0"/>
              <a:t>11</a:t>
            </a:fld>
            <a:endParaRPr lang="pt-B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bg>
      <p:bgRef idx="1001">
        <a:schemeClr val="bg2"/>
      </p:bgRef>
    </p:bg>
    <p:spTree>
      <p:nvGrpSpPr>
        <p:cNvPr id="1" name=""/>
        <p:cNvGrpSpPr/>
        <p:nvPr/>
      </p:nvGrpSpPr>
      <p:grpSpPr>
        <a:xfrm>
          <a:off x="0" y="0"/>
          <a:ext cx="0" cy="0"/>
          <a:chOff x="0" y="0"/>
          <a:chExt cx="0" cy="0"/>
        </a:xfrm>
      </p:grpSpPr>
      <p:sp>
        <p:nvSpPr>
          <p:cNvPr id="7" name="Retângulo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ângulo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ítulo 7"/>
          <p:cNvSpPr>
            <a:spLocks noGrp="1"/>
          </p:cNvSpPr>
          <p:nvPr>
            <p:ph type="ctrTitle"/>
          </p:nvPr>
        </p:nvSpPr>
        <p:spPr>
          <a:xfrm>
            <a:off x="2362200" y="4038600"/>
            <a:ext cx="6477000" cy="1828800"/>
          </a:xfrm>
        </p:spPr>
        <p:txBody>
          <a:bodyPr anchor="b"/>
          <a:lstStyle>
            <a:lvl1pPr>
              <a:defRPr cap="all" baseline="0"/>
            </a:lvl1pPr>
          </a:lstStyle>
          <a:p>
            <a:r>
              <a:rPr kumimoji="0" lang="pt-BR" smtClean="0"/>
              <a:t>Clique para editar o estilo do título mestre</a:t>
            </a:r>
            <a:endParaRPr kumimoji="0" lang="en-US"/>
          </a:p>
        </p:txBody>
      </p:sp>
      <p:sp>
        <p:nvSpPr>
          <p:cNvPr id="9" name="Subtítulo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t-BR" smtClean="0"/>
              <a:t>Clique para editar o estilo do subtítulo mestre</a:t>
            </a:r>
            <a:endParaRPr kumimoji="0" lang="en-US"/>
          </a:p>
        </p:txBody>
      </p:sp>
      <p:sp>
        <p:nvSpPr>
          <p:cNvPr id="28" name="Espaço Reservado para Data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8B5861D-9E0F-44D8-96B4-10F9EBA5FACF}" type="datetimeFigureOut">
              <a:rPr lang="pt-BR" smtClean="0"/>
              <a:pPr/>
              <a:t>14/11/2012</a:t>
            </a:fld>
            <a:endParaRPr lang="pt-BR"/>
          </a:p>
        </p:txBody>
      </p:sp>
      <p:sp>
        <p:nvSpPr>
          <p:cNvPr id="17" name="Espaço Reservado para Rodapé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pt-BR"/>
          </a:p>
        </p:txBody>
      </p:sp>
      <p:sp>
        <p:nvSpPr>
          <p:cNvPr id="29" name="Espaço Reservado para Número de Slide 28"/>
          <p:cNvSpPr>
            <a:spLocks noGrp="1"/>
          </p:cNvSpPr>
          <p:nvPr>
            <p:ph type="sldNum" sz="quarter" idx="12"/>
          </p:nvPr>
        </p:nvSpPr>
        <p:spPr>
          <a:xfrm>
            <a:off x="8001000" y="228600"/>
            <a:ext cx="838200" cy="381000"/>
          </a:xfrm>
        </p:spPr>
        <p:txBody>
          <a:bodyPr/>
          <a:lstStyle>
            <a:lvl1pPr>
              <a:defRPr>
                <a:solidFill>
                  <a:schemeClr val="tx2"/>
                </a:solidFill>
              </a:defRPr>
            </a:lvl1pPr>
          </a:lstStyle>
          <a:p>
            <a:fld id="{F6673340-22FE-44A0-857F-25D82C852D5B}" type="slidenum">
              <a:rPr lang="pt-BR" smtClean="0"/>
              <a:pPr/>
              <a:t>‹nº›</a:t>
            </a:fld>
            <a:endParaRPr lang="pt-B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p:txBody>
          <a:bodyPr/>
          <a:lstStyle/>
          <a:p>
            <a:fld id="{F8B5861D-9E0F-44D8-96B4-10F9EBA5FACF}" type="datetimeFigureOut">
              <a:rPr lang="pt-BR" smtClean="0"/>
              <a:pPr/>
              <a:t>14/11/2012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6673340-22FE-44A0-857F-25D82C852D5B}"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e texto verticais">
    <p:bg>
      <p:bgRef idx="1001">
        <a:schemeClr val="bg1"/>
      </p:bgRef>
    </p:bg>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53200" y="609600"/>
            <a:ext cx="2057400" cy="5516563"/>
          </a:xfrm>
        </p:spPr>
        <p:txBody>
          <a:bodyPr vert="eaVert"/>
          <a:lstStyle/>
          <a:p>
            <a:r>
              <a:rPr kumimoji="0" lang="pt-BR" smtClean="0"/>
              <a:t>Clique para editar o estilo do título mestre</a:t>
            </a:r>
            <a:endParaRPr kumimoji="0" lang="en-US"/>
          </a:p>
        </p:txBody>
      </p:sp>
      <p:sp>
        <p:nvSpPr>
          <p:cNvPr id="3" name="Espaço Reservado para Texto Vertical 2"/>
          <p:cNvSpPr>
            <a:spLocks noGrp="1"/>
          </p:cNvSpPr>
          <p:nvPr>
            <p:ph type="body" orient="vert" idx="1"/>
          </p:nvPr>
        </p:nvSpPr>
        <p:spPr>
          <a:xfrm>
            <a:off x="457200" y="609600"/>
            <a:ext cx="5562600" cy="5516564"/>
          </a:xfrm>
        </p:spPr>
        <p:txBody>
          <a:bodyPr vert="eaVert"/>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4" name="Espaço Reservado para Data 3"/>
          <p:cNvSpPr>
            <a:spLocks noGrp="1"/>
          </p:cNvSpPr>
          <p:nvPr>
            <p:ph type="dt" sz="half" idx="10"/>
          </p:nvPr>
        </p:nvSpPr>
        <p:spPr>
          <a:xfrm>
            <a:off x="6553200" y="6248402"/>
            <a:ext cx="2209800" cy="365125"/>
          </a:xfrm>
        </p:spPr>
        <p:txBody>
          <a:bodyPr/>
          <a:lstStyle/>
          <a:p>
            <a:fld id="{F8B5861D-9E0F-44D8-96B4-10F9EBA5FACF}" type="datetimeFigureOut">
              <a:rPr lang="pt-BR" smtClean="0"/>
              <a:pPr/>
              <a:t>14/11/2012</a:t>
            </a:fld>
            <a:endParaRPr lang="pt-BR"/>
          </a:p>
        </p:txBody>
      </p:sp>
      <p:sp>
        <p:nvSpPr>
          <p:cNvPr id="5" name="Espaço Reservado para Rodapé 4"/>
          <p:cNvSpPr>
            <a:spLocks noGrp="1"/>
          </p:cNvSpPr>
          <p:nvPr>
            <p:ph type="ftr" sz="quarter" idx="11"/>
          </p:nvPr>
        </p:nvSpPr>
        <p:spPr>
          <a:xfrm>
            <a:off x="457201" y="6248207"/>
            <a:ext cx="5573483" cy="365125"/>
          </a:xfrm>
        </p:spPr>
        <p:txBody>
          <a:bodyPr/>
          <a:lstStyle/>
          <a:p>
            <a:endParaRPr lang="pt-BR"/>
          </a:p>
        </p:txBody>
      </p:sp>
      <p:sp>
        <p:nvSpPr>
          <p:cNvPr id="7" name="Retângulo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tângulo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tângulo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Espaço Reservado para Número de Slide 5"/>
          <p:cNvSpPr>
            <a:spLocks noGrp="1"/>
          </p:cNvSpPr>
          <p:nvPr>
            <p:ph type="sldNum" sz="quarter" idx="12"/>
          </p:nvPr>
        </p:nvSpPr>
        <p:spPr>
          <a:xfrm rot="5400000">
            <a:off x="5989638" y="144462"/>
            <a:ext cx="533400" cy="244476"/>
          </a:xfrm>
        </p:spPr>
        <p:txBody>
          <a:bodyPr/>
          <a:lstStyle/>
          <a:p>
            <a:fld id="{F6673340-22FE-44A0-857F-25D82C852D5B}" type="slidenum">
              <a:rPr lang="pt-BR" smtClean="0"/>
              <a:pPr/>
              <a:t>‹nº›</a:t>
            </a:fld>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612648" y="228600"/>
            <a:ext cx="8153400" cy="990600"/>
          </a:xfrm>
        </p:spPr>
        <p:txBody>
          <a:bodyPr/>
          <a:lstStyle/>
          <a:p>
            <a:r>
              <a:rPr kumimoji="0" lang="pt-BR" smtClean="0"/>
              <a:t>Clique para editar o estilo do título mestre</a:t>
            </a:r>
            <a:endParaRPr kumimoji="0" lang="en-US"/>
          </a:p>
        </p:txBody>
      </p:sp>
      <p:sp>
        <p:nvSpPr>
          <p:cNvPr id="4" name="Espaço Reservado para Data 3"/>
          <p:cNvSpPr>
            <a:spLocks noGrp="1"/>
          </p:cNvSpPr>
          <p:nvPr>
            <p:ph type="dt" sz="half" idx="10"/>
          </p:nvPr>
        </p:nvSpPr>
        <p:spPr/>
        <p:txBody>
          <a:bodyPr/>
          <a:lstStyle/>
          <a:p>
            <a:fld id="{F8B5861D-9E0F-44D8-96B4-10F9EBA5FACF}" type="datetimeFigureOut">
              <a:rPr lang="pt-BR" smtClean="0"/>
              <a:pPr/>
              <a:t>14/11/2012</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lvl1pPr>
              <a:defRPr>
                <a:solidFill>
                  <a:srgbClr val="FFFFFF"/>
                </a:solidFill>
              </a:defRPr>
            </a:lvl1pPr>
          </a:lstStyle>
          <a:p>
            <a:fld id="{F6673340-22FE-44A0-857F-25D82C852D5B}" type="slidenum">
              <a:rPr lang="pt-BR" smtClean="0"/>
              <a:pPr/>
              <a:t>‹nº›</a:t>
            </a:fld>
            <a:endParaRPr lang="pt-BR"/>
          </a:p>
        </p:txBody>
      </p:sp>
      <p:sp>
        <p:nvSpPr>
          <p:cNvPr id="8" name="Espaço Reservado para Conteúdo 7"/>
          <p:cNvSpPr>
            <a:spLocks noGrp="1"/>
          </p:cNvSpPr>
          <p:nvPr>
            <p:ph sz="quarter" idx="1"/>
          </p:nvPr>
        </p:nvSpPr>
        <p:spPr>
          <a:xfrm>
            <a:off x="612648" y="1600200"/>
            <a:ext cx="8153400" cy="44958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Cabeçalho da Seção">
    <p:bg>
      <p:bgRef idx="1003">
        <a:schemeClr val="bg1"/>
      </p:bgRef>
    </p:bg>
    <p:spTree>
      <p:nvGrpSpPr>
        <p:cNvPr id="1" name=""/>
        <p:cNvGrpSpPr/>
        <p:nvPr/>
      </p:nvGrpSpPr>
      <p:grpSpPr>
        <a:xfrm>
          <a:off x="0" y="0"/>
          <a:ext cx="0" cy="0"/>
          <a:chOff x="0" y="0"/>
          <a:chExt cx="0" cy="0"/>
        </a:xfrm>
      </p:grpSpPr>
      <p:sp>
        <p:nvSpPr>
          <p:cNvPr id="3" name="Espaço Reservado para Texto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t-BR" smtClean="0"/>
              <a:t>Clique para editar os estilos do texto mestre</a:t>
            </a:r>
          </a:p>
        </p:txBody>
      </p:sp>
      <p:sp>
        <p:nvSpPr>
          <p:cNvPr id="7" name="Retângulo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pt-BR" smtClean="0"/>
              <a:t>Clique para editar o estilo do título mestre</a:t>
            </a:r>
            <a:endParaRPr kumimoji="0" lang="en-US"/>
          </a:p>
        </p:txBody>
      </p:sp>
      <p:sp>
        <p:nvSpPr>
          <p:cNvPr id="12" name="Espaço Reservado para Data 11"/>
          <p:cNvSpPr>
            <a:spLocks noGrp="1"/>
          </p:cNvSpPr>
          <p:nvPr>
            <p:ph type="dt" sz="half" idx="10"/>
          </p:nvPr>
        </p:nvSpPr>
        <p:spPr/>
        <p:txBody>
          <a:bodyPr/>
          <a:lstStyle/>
          <a:p>
            <a:fld id="{F8B5861D-9E0F-44D8-96B4-10F9EBA5FACF}" type="datetimeFigureOut">
              <a:rPr lang="pt-BR" smtClean="0"/>
              <a:pPr/>
              <a:t>14/11/2012</a:t>
            </a:fld>
            <a:endParaRPr lang="pt-BR"/>
          </a:p>
        </p:txBody>
      </p:sp>
      <p:sp>
        <p:nvSpPr>
          <p:cNvPr id="13" name="Espaço Reservado para Número de Slid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6673340-22FE-44A0-857F-25D82C852D5B}" type="slidenum">
              <a:rPr lang="pt-BR" smtClean="0"/>
              <a:pPr/>
              <a:t>‹nº›</a:t>
            </a:fld>
            <a:endParaRPr lang="pt-BR"/>
          </a:p>
        </p:txBody>
      </p:sp>
      <p:sp>
        <p:nvSpPr>
          <p:cNvPr id="14" name="Espaço Reservado para Rodapé 13"/>
          <p:cNvSpPr>
            <a:spLocks noGrp="1"/>
          </p:cNvSpPr>
          <p:nvPr>
            <p:ph type="ftr" sz="quarter" idx="12"/>
          </p:nvPr>
        </p:nvSpPr>
        <p:spPr/>
        <p:txBody>
          <a:bodyPr/>
          <a:lstStyle/>
          <a:p>
            <a:endParaRPr lang="pt-B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9" name="Espaço Reservado para Conteúdo 8"/>
          <p:cNvSpPr>
            <a:spLocks noGrp="1"/>
          </p:cNvSpPr>
          <p:nvPr>
            <p:ph sz="quarter" idx="1"/>
          </p:nvPr>
        </p:nvSpPr>
        <p:spPr>
          <a:xfrm>
            <a:off x="609600"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1" name="Espaço Reservado para Conteúdo 10"/>
          <p:cNvSpPr>
            <a:spLocks noGrp="1"/>
          </p:cNvSpPr>
          <p:nvPr>
            <p:ph sz="quarter" idx="2"/>
          </p:nvPr>
        </p:nvSpPr>
        <p:spPr>
          <a:xfrm>
            <a:off x="4844901" y="1589567"/>
            <a:ext cx="3886200" cy="45720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8" name="Espaço Reservado para Data 7"/>
          <p:cNvSpPr>
            <a:spLocks noGrp="1"/>
          </p:cNvSpPr>
          <p:nvPr>
            <p:ph type="dt" sz="half" idx="15"/>
          </p:nvPr>
        </p:nvSpPr>
        <p:spPr/>
        <p:txBody>
          <a:bodyPr rtlCol="0"/>
          <a:lstStyle/>
          <a:p>
            <a:fld id="{F8B5861D-9E0F-44D8-96B4-10F9EBA5FACF}" type="datetimeFigureOut">
              <a:rPr lang="pt-BR" smtClean="0"/>
              <a:pPr/>
              <a:t>14/11/2012</a:t>
            </a:fld>
            <a:endParaRPr lang="pt-BR"/>
          </a:p>
        </p:txBody>
      </p:sp>
      <p:sp>
        <p:nvSpPr>
          <p:cNvPr id="10" name="Espaço Reservado para Número de Slide 9"/>
          <p:cNvSpPr>
            <a:spLocks noGrp="1"/>
          </p:cNvSpPr>
          <p:nvPr>
            <p:ph type="sldNum" sz="quarter" idx="16"/>
          </p:nvPr>
        </p:nvSpPr>
        <p:spPr/>
        <p:txBody>
          <a:bodyPr rtlCol="0"/>
          <a:lstStyle/>
          <a:p>
            <a:fld id="{F6673340-22FE-44A0-857F-25D82C852D5B}" type="slidenum">
              <a:rPr lang="pt-BR" smtClean="0"/>
              <a:pPr/>
              <a:t>‹nº›</a:t>
            </a:fld>
            <a:endParaRPr lang="pt-BR"/>
          </a:p>
        </p:txBody>
      </p:sp>
      <p:sp>
        <p:nvSpPr>
          <p:cNvPr id="12" name="Espaço Reservado para Rodapé 11"/>
          <p:cNvSpPr>
            <a:spLocks noGrp="1"/>
          </p:cNvSpPr>
          <p:nvPr>
            <p:ph type="ftr" sz="quarter" idx="17"/>
          </p:nvPr>
        </p:nvSpPr>
        <p:spPr/>
        <p:txBody>
          <a:bodyPr rtlCol="0"/>
          <a:lstStyle/>
          <a:p>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33400" y="273050"/>
            <a:ext cx="8153400" cy="869950"/>
          </a:xfrm>
        </p:spPr>
        <p:txBody>
          <a:bodyPr anchor="ctr"/>
          <a:lstStyle>
            <a:lvl1pPr>
              <a:defRPr/>
            </a:lvl1pPr>
          </a:lstStyle>
          <a:p>
            <a:r>
              <a:rPr kumimoji="0" lang="pt-BR" smtClean="0"/>
              <a:t>Clique para editar o estilo do título mestre</a:t>
            </a:r>
            <a:endParaRPr kumimoji="0" lang="en-US"/>
          </a:p>
        </p:txBody>
      </p:sp>
      <p:sp>
        <p:nvSpPr>
          <p:cNvPr id="11" name="Espaço Reservado para Conteúdo 10"/>
          <p:cNvSpPr>
            <a:spLocks noGrp="1"/>
          </p:cNvSpPr>
          <p:nvPr>
            <p:ph sz="quarter" idx="2"/>
          </p:nvPr>
        </p:nvSpPr>
        <p:spPr>
          <a:xfrm>
            <a:off x="609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3" name="Espaço Reservado para Conteúdo 12"/>
          <p:cNvSpPr>
            <a:spLocks noGrp="1"/>
          </p:cNvSpPr>
          <p:nvPr>
            <p:ph sz="quarter" idx="4"/>
          </p:nvPr>
        </p:nvSpPr>
        <p:spPr>
          <a:xfrm>
            <a:off x="4800600" y="2438400"/>
            <a:ext cx="3886200" cy="35814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
        <p:nvSpPr>
          <p:cNvPr id="10" name="Espaço Reservado para Data 9"/>
          <p:cNvSpPr>
            <a:spLocks noGrp="1"/>
          </p:cNvSpPr>
          <p:nvPr>
            <p:ph type="dt" sz="half" idx="15"/>
          </p:nvPr>
        </p:nvSpPr>
        <p:spPr/>
        <p:txBody>
          <a:bodyPr rtlCol="0"/>
          <a:lstStyle/>
          <a:p>
            <a:fld id="{F8B5861D-9E0F-44D8-96B4-10F9EBA5FACF}" type="datetimeFigureOut">
              <a:rPr lang="pt-BR" smtClean="0"/>
              <a:pPr/>
              <a:t>14/11/2012</a:t>
            </a:fld>
            <a:endParaRPr lang="pt-BR"/>
          </a:p>
        </p:txBody>
      </p:sp>
      <p:sp>
        <p:nvSpPr>
          <p:cNvPr id="12" name="Espaço Reservado para Número de Slide 11"/>
          <p:cNvSpPr>
            <a:spLocks noGrp="1"/>
          </p:cNvSpPr>
          <p:nvPr>
            <p:ph type="sldNum" sz="quarter" idx="16"/>
          </p:nvPr>
        </p:nvSpPr>
        <p:spPr/>
        <p:txBody>
          <a:bodyPr rtlCol="0"/>
          <a:lstStyle/>
          <a:p>
            <a:fld id="{F6673340-22FE-44A0-857F-25D82C852D5B}" type="slidenum">
              <a:rPr lang="pt-BR" smtClean="0"/>
              <a:pPr/>
              <a:t>‹nº›</a:t>
            </a:fld>
            <a:endParaRPr lang="pt-BR"/>
          </a:p>
        </p:txBody>
      </p:sp>
      <p:sp>
        <p:nvSpPr>
          <p:cNvPr id="14" name="Espaço Reservado para Rodapé 13"/>
          <p:cNvSpPr>
            <a:spLocks noGrp="1"/>
          </p:cNvSpPr>
          <p:nvPr>
            <p:ph type="ftr" sz="quarter" idx="17"/>
          </p:nvPr>
        </p:nvSpPr>
        <p:spPr/>
        <p:txBody>
          <a:bodyPr rtlCol="0"/>
          <a:lstStyle/>
          <a:p>
            <a:endParaRPr lang="pt-BR"/>
          </a:p>
        </p:txBody>
      </p:sp>
      <p:sp>
        <p:nvSpPr>
          <p:cNvPr id="16" name="Espaço Reservado para Texto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
        <p:nvSpPr>
          <p:cNvPr id="15" name="Espaço Reservado para Texto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pt-BR" smtClean="0"/>
              <a:t>Clique para editar os estilos do texto mestre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kumimoji="0" lang="pt-BR" smtClean="0"/>
              <a:t>Clique para editar o estilo do título mestre</a:t>
            </a:r>
            <a:endParaRPr kumimoji="0" lang="en-US"/>
          </a:p>
        </p:txBody>
      </p:sp>
      <p:sp>
        <p:nvSpPr>
          <p:cNvPr id="3" name="Espaço Reservado para Data 2"/>
          <p:cNvSpPr>
            <a:spLocks noGrp="1"/>
          </p:cNvSpPr>
          <p:nvPr>
            <p:ph type="dt" sz="half" idx="10"/>
          </p:nvPr>
        </p:nvSpPr>
        <p:spPr/>
        <p:txBody>
          <a:bodyPr/>
          <a:lstStyle/>
          <a:p>
            <a:fld id="{F8B5861D-9E0F-44D8-96B4-10F9EBA5FACF}" type="datetimeFigureOut">
              <a:rPr lang="pt-BR" smtClean="0"/>
              <a:pPr/>
              <a:t>14/11/2012</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lvl1pPr>
              <a:defRPr>
                <a:solidFill>
                  <a:srgbClr val="FFFFFF"/>
                </a:solidFill>
              </a:defRPr>
            </a:lvl1pPr>
          </a:lstStyle>
          <a:p>
            <a:fld id="{F6673340-22FE-44A0-857F-25D82C852D5B}"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F8B5861D-9E0F-44D8-96B4-10F9EBA5FACF}" type="datetimeFigureOut">
              <a:rPr lang="pt-BR" smtClean="0"/>
              <a:pPr/>
              <a:t>14/11/2012</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a:xfrm>
            <a:off x="0" y="6248400"/>
            <a:ext cx="533400" cy="381000"/>
          </a:xfrm>
        </p:spPr>
        <p:txBody>
          <a:bodyPr/>
          <a:lstStyle>
            <a:lvl1pPr>
              <a:defRPr>
                <a:solidFill>
                  <a:schemeClr val="tx2"/>
                </a:solidFill>
              </a:defRPr>
            </a:lvl1pPr>
          </a:lstStyle>
          <a:p>
            <a:fld id="{F6673340-22FE-44A0-857F-25D82C852D5B}"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609600" y="273050"/>
            <a:ext cx="8077200" cy="869950"/>
          </a:xfrm>
        </p:spPr>
        <p:txBody>
          <a:bodyPr anchor="ctr"/>
          <a:lstStyle>
            <a:lvl1pPr algn="l">
              <a:buNone/>
              <a:defRPr sz="4400" b="0"/>
            </a:lvl1pPr>
          </a:lstStyle>
          <a:p>
            <a:r>
              <a:rPr kumimoji="0" lang="pt-BR" smtClean="0"/>
              <a:t>Clique para editar o estilo do título mestre</a:t>
            </a:r>
            <a:endParaRPr kumimoji="0" lang="en-US"/>
          </a:p>
        </p:txBody>
      </p:sp>
      <p:sp>
        <p:nvSpPr>
          <p:cNvPr id="5" name="Espaço Reservado para Data 4"/>
          <p:cNvSpPr>
            <a:spLocks noGrp="1"/>
          </p:cNvSpPr>
          <p:nvPr>
            <p:ph type="dt" sz="half" idx="10"/>
          </p:nvPr>
        </p:nvSpPr>
        <p:spPr/>
        <p:txBody>
          <a:bodyPr/>
          <a:lstStyle/>
          <a:p>
            <a:fld id="{F8B5861D-9E0F-44D8-96B4-10F9EBA5FACF}" type="datetimeFigureOut">
              <a:rPr lang="pt-BR" smtClean="0"/>
              <a:pPr/>
              <a:t>14/11/2012</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lvl1pPr>
              <a:defRPr>
                <a:solidFill>
                  <a:srgbClr val="FFFFFF"/>
                </a:solidFill>
              </a:defRPr>
            </a:lvl1pPr>
          </a:lstStyle>
          <a:p>
            <a:fld id="{F6673340-22FE-44A0-857F-25D82C852D5B}" type="slidenum">
              <a:rPr lang="pt-BR" smtClean="0"/>
              <a:pPr/>
              <a:t>‹nº›</a:t>
            </a:fld>
            <a:endParaRPr lang="pt-BR"/>
          </a:p>
        </p:txBody>
      </p:sp>
      <p:sp>
        <p:nvSpPr>
          <p:cNvPr id="3" name="Espaço Reservado para Texto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pt-BR" smtClean="0"/>
              <a:t>Clique para editar os estilos do texto mestre</a:t>
            </a:r>
          </a:p>
        </p:txBody>
      </p:sp>
      <p:sp>
        <p:nvSpPr>
          <p:cNvPr id="9" name="Espaço Reservado para Conteúdo 8"/>
          <p:cNvSpPr>
            <a:spLocks noGrp="1"/>
          </p:cNvSpPr>
          <p:nvPr>
            <p:ph sz="quarter" idx="1"/>
          </p:nvPr>
        </p:nvSpPr>
        <p:spPr>
          <a:xfrm>
            <a:off x="2362200" y="1752600"/>
            <a:ext cx="6400800" cy="4419600"/>
          </a:xfrm>
        </p:spPr>
        <p:txBody>
          <a:bodyPr/>
          <a:lstStyle/>
          <a:p>
            <a:pPr lvl="0" eaLnBrk="1" latinLnBrk="0" hangingPunct="1"/>
            <a:r>
              <a:rPr lang="pt-BR" smtClean="0"/>
              <a:t>Clique para editar os estilos do texto mestre</a:t>
            </a:r>
          </a:p>
          <a:p>
            <a:pPr lvl="1" eaLnBrk="1" latinLnBrk="0" hangingPunct="1"/>
            <a:r>
              <a:rPr lang="pt-BR" smtClean="0"/>
              <a:t>Segundo nível</a:t>
            </a:r>
          </a:p>
          <a:p>
            <a:pPr lvl="2" eaLnBrk="1" latinLnBrk="0" hangingPunct="1"/>
            <a:r>
              <a:rPr lang="pt-BR" smtClean="0"/>
              <a:t>Terceiro nível</a:t>
            </a:r>
          </a:p>
          <a:p>
            <a:pPr lvl="3" eaLnBrk="1" latinLnBrk="0" hangingPunct="1"/>
            <a:r>
              <a:rPr lang="pt-BR" smtClean="0"/>
              <a:t>Quarto nível</a:t>
            </a:r>
          </a:p>
          <a:p>
            <a:pPr lvl="4" eaLnBrk="1" latinLnBrk="0" hangingPunct="1"/>
            <a:r>
              <a:rPr lang="pt-BR" smtClean="0"/>
              <a:t>Quinto nível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m com Legenda">
    <p:bg>
      <p:bgRef idx="1003">
        <a:schemeClr val="bg2"/>
      </p:bgRef>
    </p:bg>
    <p:spTree>
      <p:nvGrpSpPr>
        <p:cNvPr id="1" name=""/>
        <p:cNvGrpSpPr/>
        <p:nvPr/>
      </p:nvGrpSpPr>
      <p:grpSpPr>
        <a:xfrm>
          <a:off x="0" y="0"/>
          <a:ext cx="0" cy="0"/>
          <a:chOff x="0" y="0"/>
          <a:chExt cx="0" cy="0"/>
        </a:xfrm>
      </p:grpSpPr>
      <p:sp>
        <p:nvSpPr>
          <p:cNvPr id="4" name="Espaço Reservado para Texto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pt-BR" smtClean="0"/>
              <a:t>Clique para editar os estilos do texto mestre</a:t>
            </a:r>
          </a:p>
        </p:txBody>
      </p:sp>
      <p:sp>
        <p:nvSpPr>
          <p:cNvPr id="8" name="Retângulo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ângulo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ítulo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pt-BR" smtClean="0"/>
              <a:t>Clique para editar o estilo do título mestre</a:t>
            </a:r>
            <a:endParaRPr kumimoji="0" lang="en-US"/>
          </a:p>
        </p:txBody>
      </p:sp>
      <p:sp>
        <p:nvSpPr>
          <p:cNvPr id="11" name="Retângulo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Espaço Reservado para Data 11"/>
          <p:cNvSpPr>
            <a:spLocks noGrp="1"/>
          </p:cNvSpPr>
          <p:nvPr>
            <p:ph type="dt" sz="half" idx="10"/>
          </p:nvPr>
        </p:nvSpPr>
        <p:spPr>
          <a:xfrm>
            <a:off x="6248400" y="6248400"/>
            <a:ext cx="2667000" cy="365125"/>
          </a:xfrm>
        </p:spPr>
        <p:txBody>
          <a:bodyPr rtlCol="0"/>
          <a:lstStyle/>
          <a:p>
            <a:fld id="{F8B5861D-9E0F-44D8-96B4-10F9EBA5FACF}" type="datetimeFigureOut">
              <a:rPr lang="pt-BR" smtClean="0"/>
              <a:pPr/>
              <a:t>14/11/2012</a:t>
            </a:fld>
            <a:endParaRPr lang="pt-BR"/>
          </a:p>
        </p:txBody>
      </p:sp>
      <p:sp>
        <p:nvSpPr>
          <p:cNvPr id="13" name="Espaço Reservado para Número de Slide 12"/>
          <p:cNvSpPr>
            <a:spLocks noGrp="1"/>
          </p:cNvSpPr>
          <p:nvPr>
            <p:ph type="sldNum" sz="quarter" idx="11"/>
          </p:nvPr>
        </p:nvSpPr>
        <p:spPr>
          <a:xfrm>
            <a:off x="0" y="4667249"/>
            <a:ext cx="1447800" cy="663578"/>
          </a:xfrm>
        </p:spPr>
        <p:txBody>
          <a:bodyPr rtlCol="0"/>
          <a:lstStyle>
            <a:lvl1pPr>
              <a:defRPr sz="2800"/>
            </a:lvl1pPr>
          </a:lstStyle>
          <a:p>
            <a:fld id="{F6673340-22FE-44A0-857F-25D82C852D5B}" type="slidenum">
              <a:rPr lang="pt-BR" smtClean="0"/>
              <a:pPr/>
              <a:t>‹nº›</a:t>
            </a:fld>
            <a:endParaRPr lang="pt-BR"/>
          </a:p>
        </p:txBody>
      </p:sp>
      <p:sp>
        <p:nvSpPr>
          <p:cNvPr id="14" name="Espaço Reservado para Rodapé 13"/>
          <p:cNvSpPr>
            <a:spLocks noGrp="1"/>
          </p:cNvSpPr>
          <p:nvPr>
            <p:ph type="ftr" sz="quarter" idx="12"/>
          </p:nvPr>
        </p:nvSpPr>
        <p:spPr>
          <a:xfrm>
            <a:off x="1600200" y="6248206"/>
            <a:ext cx="4572000" cy="365125"/>
          </a:xfrm>
        </p:spPr>
        <p:txBody>
          <a:bodyPr rtlCol="0"/>
          <a:lstStyle/>
          <a:p>
            <a:endParaRPr lang="pt-BR"/>
          </a:p>
        </p:txBody>
      </p:sp>
      <p:sp>
        <p:nvSpPr>
          <p:cNvPr id="3" name="Espaço Reservado para Imagem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pt-BR" smtClean="0"/>
              <a:t>Clique no ícone para adicionar uma imagem</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ço Reservado para Título 21"/>
          <p:cNvSpPr>
            <a:spLocks noGrp="1"/>
          </p:cNvSpPr>
          <p:nvPr>
            <p:ph type="title"/>
          </p:nvPr>
        </p:nvSpPr>
        <p:spPr>
          <a:xfrm>
            <a:off x="609600" y="228600"/>
            <a:ext cx="8153400" cy="990600"/>
          </a:xfrm>
          <a:prstGeom prst="rect">
            <a:avLst/>
          </a:prstGeom>
        </p:spPr>
        <p:txBody>
          <a:bodyPr vert="horz" anchor="ctr">
            <a:normAutofit/>
          </a:bodyPr>
          <a:lstStyle/>
          <a:p>
            <a:r>
              <a:rPr kumimoji="0" lang="pt-BR" smtClean="0"/>
              <a:t>Clique para editar o estilo do título mestre</a:t>
            </a:r>
            <a:endParaRPr kumimoji="0" lang="en-US"/>
          </a:p>
        </p:txBody>
      </p:sp>
      <p:sp>
        <p:nvSpPr>
          <p:cNvPr id="13" name="Espaço Reservado para Texto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pt-BR" smtClean="0"/>
              <a:t>Clique para editar os estilos do texto mestre</a:t>
            </a:r>
          </a:p>
          <a:p>
            <a:pPr lvl="1" eaLnBrk="1" latinLnBrk="0" hangingPunct="1"/>
            <a:r>
              <a:rPr kumimoji="0" lang="pt-BR" smtClean="0"/>
              <a:t>Segundo nível</a:t>
            </a:r>
          </a:p>
          <a:p>
            <a:pPr lvl="2" eaLnBrk="1" latinLnBrk="0" hangingPunct="1"/>
            <a:r>
              <a:rPr kumimoji="0" lang="pt-BR" smtClean="0"/>
              <a:t>Terceiro nível</a:t>
            </a:r>
          </a:p>
          <a:p>
            <a:pPr lvl="3" eaLnBrk="1" latinLnBrk="0" hangingPunct="1"/>
            <a:r>
              <a:rPr kumimoji="0" lang="pt-BR" smtClean="0"/>
              <a:t>Quarto nível</a:t>
            </a:r>
          </a:p>
          <a:p>
            <a:pPr lvl="4" eaLnBrk="1" latinLnBrk="0" hangingPunct="1"/>
            <a:r>
              <a:rPr kumimoji="0" lang="pt-BR" smtClean="0"/>
              <a:t>Quinto nível</a:t>
            </a:r>
            <a:endParaRPr kumimoji="0" lang="en-US"/>
          </a:p>
        </p:txBody>
      </p:sp>
      <p:sp>
        <p:nvSpPr>
          <p:cNvPr id="14" name="Espaço Reservado para Data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8B5861D-9E0F-44D8-96B4-10F9EBA5FACF}" type="datetimeFigureOut">
              <a:rPr lang="pt-BR" smtClean="0"/>
              <a:pPr/>
              <a:t>14/11/2012</a:t>
            </a:fld>
            <a:endParaRPr lang="pt-BR"/>
          </a:p>
        </p:txBody>
      </p:sp>
      <p:sp>
        <p:nvSpPr>
          <p:cNvPr id="3" name="Espaço Reservado para Rodapé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pt-BR"/>
          </a:p>
        </p:txBody>
      </p:sp>
      <p:sp>
        <p:nvSpPr>
          <p:cNvPr id="7" name="Retângulo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tângulo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tângulo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ço Reservado para Número de Slide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6673340-22FE-44A0-857F-25D82C852D5B}"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pt-BR" dirty="0" err="1" smtClean="0"/>
              <a:t>Query</a:t>
            </a:r>
            <a:r>
              <a:rPr lang="pt-BR" dirty="0" smtClean="0"/>
              <a:t> </a:t>
            </a:r>
            <a:r>
              <a:rPr lang="pt-BR" dirty="0" err="1" smtClean="0"/>
              <a:t>Tuning</a:t>
            </a:r>
            <a:endParaRPr lang="pt-BR" dirty="0"/>
          </a:p>
        </p:txBody>
      </p:sp>
      <p:sp>
        <p:nvSpPr>
          <p:cNvPr id="3" name="Subtítulo 2"/>
          <p:cNvSpPr>
            <a:spLocks noGrp="1"/>
          </p:cNvSpPr>
          <p:nvPr>
            <p:ph type="subTitle" idx="1"/>
          </p:nvPr>
        </p:nvSpPr>
        <p:spPr/>
        <p:txBody>
          <a:bodyPr/>
          <a:lstStyle/>
          <a:p>
            <a:r>
              <a:rPr lang="pt-BR" dirty="0" smtClean="0"/>
              <a:t>Lílian Simão Oliveira</a:t>
            </a:r>
            <a:endParaRPr lang="pt-B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smtClean="0"/>
              <a:t>Dicas de escrita de </a:t>
            </a:r>
            <a:r>
              <a:rPr lang="pt-BR" dirty="0" err="1" smtClean="0"/>
              <a:t>Query</a:t>
            </a:r>
            <a:endParaRPr lang="pt-BR" dirty="0"/>
          </a:p>
        </p:txBody>
      </p:sp>
      <p:sp>
        <p:nvSpPr>
          <p:cNvPr id="3" name="Espaço Reservado para Conteúdo 2"/>
          <p:cNvSpPr>
            <a:spLocks noGrp="1"/>
          </p:cNvSpPr>
          <p:nvPr>
            <p:ph sz="quarter" idx="1"/>
          </p:nvPr>
        </p:nvSpPr>
        <p:spPr/>
        <p:txBody>
          <a:bodyPr>
            <a:normAutofit/>
          </a:bodyPr>
          <a:lstStyle/>
          <a:p>
            <a:r>
              <a:rPr lang="en-US" dirty="0" smtClean="0"/>
              <a:t>O </a:t>
            </a:r>
            <a:r>
              <a:rPr lang="en-US" dirty="0" err="1" smtClean="0"/>
              <a:t>uma</a:t>
            </a:r>
            <a:r>
              <a:rPr lang="en-US" dirty="0" smtClean="0"/>
              <a:t> query </a:t>
            </a:r>
            <a:r>
              <a:rPr lang="en-US" dirty="0" err="1" smtClean="0"/>
              <a:t>retorna</a:t>
            </a:r>
            <a:r>
              <a:rPr lang="en-US" dirty="0" smtClean="0"/>
              <a:t> </a:t>
            </a:r>
            <a:r>
              <a:rPr lang="en-US" dirty="0" err="1" smtClean="0"/>
              <a:t>os</a:t>
            </a:r>
            <a:r>
              <a:rPr lang="en-US" dirty="0" smtClean="0"/>
              <a:t> dados </a:t>
            </a:r>
            <a:r>
              <a:rPr lang="en-US" dirty="0" err="1" smtClean="0"/>
              <a:t>em</a:t>
            </a:r>
            <a:r>
              <a:rPr lang="en-US" dirty="0" smtClean="0"/>
              <a:t> </a:t>
            </a:r>
            <a:r>
              <a:rPr lang="en-US" dirty="0" err="1" smtClean="0"/>
              <a:t>menor</a:t>
            </a:r>
            <a:r>
              <a:rPr lang="en-US" dirty="0" smtClean="0"/>
              <a:t> tempo se </a:t>
            </a:r>
            <a:r>
              <a:rPr lang="en-US" dirty="0" err="1" smtClean="0"/>
              <a:t>forem</a:t>
            </a:r>
            <a:r>
              <a:rPr lang="en-US" dirty="0" smtClean="0"/>
              <a:t> </a:t>
            </a:r>
            <a:r>
              <a:rPr lang="en-US" dirty="0" err="1" smtClean="0"/>
              <a:t>descritos</a:t>
            </a:r>
            <a:r>
              <a:rPr lang="en-US" dirty="0" smtClean="0"/>
              <a:t> </a:t>
            </a:r>
            <a:r>
              <a:rPr lang="en-US" dirty="0" err="1" smtClean="0"/>
              <a:t>os</a:t>
            </a:r>
            <a:r>
              <a:rPr lang="en-US" dirty="0" smtClean="0"/>
              <a:t> </a:t>
            </a:r>
            <a:r>
              <a:rPr lang="en-US" dirty="0" err="1" smtClean="0"/>
              <a:t>nomes</a:t>
            </a:r>
            <a:r>
              <a:rPr lang="en-US" dirty="0" smtClean="0"/>
              <a:t> das </a:t>
            </a:r>
            <a:r>
              <a:rPr lang="en-US" dirty="0" err="1" smtClean="0"/>
              <a:t>colunas</a:t>
            </a:r>
            <a:r>
              <a:rPr lang="en-US" dirty="0" smtClean="0"/>
              <a:t> </a:t>
            </a:r>
            <a:r>
              <a:rPr lang="en-US" dirty="0" err="1" smtClean="0"/>
              <a:t>ao</a:t>
            </a:r>
            <a:r>
              <a:rPr lang="en-US" dirty="0" smtClean="0"/>
              <a:t> </a:t>
            </a:r>
            <a:r>
              <a:rPr lang="en-US" dirty="0" err="1" smtClean="0"/>
              <a:t>invés</a:t>
            </a:r>
            <a:r>
              <a:rPr lang="en-US" dirty="0" smtClean="0"/>
              <a:t> de </a:t>
            </a:r>
            <a:r>
              <a:rPr lang="en-US" dirty="0" smtClean="0"/>
              <a:t>'*'. </a:t>
            </a:r>
            <a:endParaRPr lang="en-US" dirty="0" smtClean="0"/>
          </a:p>
          <a:p>
            <a:r>
              <a:rPr lang="en-US" b="1" dirty="0" err="1" smtClean="0"/>
              <a:t>Exemplo</a:t>
            </a:r>
            <a:r>
              <a:rPr lang="en-US" b="1" dirty="0" smtClean="0"/>
              <a:t>:</a:t>
            </a:r>
            <a:r>
              <a:rPr lang="en-US" dirty="0" smtClean="0"/>
              <a:t> </a:t>
            </a:r>
            <a:r>
              <a:rPr lang="en-US" dirty="0" err="1" smtClean="0"/>
              <a:t>Escreva</a:t>
            </a:r>
            <a:r>
              <a:rPr lang="en-US" dirty="0" smtClean="0"/>
              <a:t> a query </a:t>
            </a:r>
            <a:r>
              <a:rPr lang="en-US" dirty="0" err="1" smtClean="0"/>
              <a:t>assim</a:t>
            </a:r>
            <a:r>
              <a:rPr lang="en-US" dirty="0" smtClean="0"/>
              <a:t>: </a:t>
            </a:r>
            <a:endParaRPr lang="en-US" dirty="0" smtClean="0"/>
          </a:p>
          <a:p>
            <a:r>
              <a:rPr lang="en-US" dirty="0" smtClean="0"/>
              <a:t>SELECT id, </a:t>
            </a:r>
            <a:r>
              <a:rPr lang="en-US" dirty="0" err="1" smtClean="0"/>
              <a:t>first_name</a:t>
            </a:r>
            <a:r>
              <a:rPr lang="en-US" dirty="0" smtClean="0"/>
              <a:t>, </a:t>
            </a:r>
            <a:r>
              <a:rPr lang="en-US" dirty="0" err="1" smtClean="0"/>
              <a:t>last_name</a:t>
            </a:r>
            <a:r>
              <a:rPr lang="en-US" dirty="0" smtClean="0"/>
              <a:t>, age, subject FROM </a:t>
            </a:r>
            <a:r>
              <a:rPr lang="en-US" dirty="0" err="1" smtClean="0"/>
              <a:t>student_details</a:t>
            </a:r>
            <a:r>
              <a:rPr lang="en-US" dirty="0" smtClean="0"/>
              <a:t>; </a:t>
            </a:r>
          </a:p>
          <a:p>
            <a:r>
              <a:rPr lang="en-US" b="1" dirty="0" err="1" smtClean="0"/>
              <a:t>Ao</a:t>
            </a:r>
            <a:r>
              <a:rPr lang="en-US" b="1" dirty="0" smtClean="0"/>
              <a:t> </a:t>
            </a:r>
            <a:r>
              <a:rPr lang="en-US" b="1" dirty="0" err="1" smtClean="0"/>
              <a:t>invés</a:t>
            </a:r>
            <a:r>
              <a:rPr lang="en-US" b="1" dirty="0" smtClean="0"/>
              <a:t> de :</a:t>
            </a:r>
            <a:endParaRPr lang="en-US" b="1" dirty="0" smtClean="0"/>
          </a:p>
          <a:p>
            <a:r>
              <a:rPr lang="en-US" dirty="0" smtClean="0"/>
              <a:t>SELECT * FROM </a:t>
            </a:r>
            <a:r>
              <a:rPr lang="en-US" dirty="0" err="1" smtClean="0"/>
              <a:t>student_details</a:t>
            </a:r>
            <a:r>
              <a:rPr lang="en-US" dirty="0" smtClean="0"/>
              <a:t>; </a:t>
            </a:r>
          </a:p>
          <a:p>
            <a:endParaRPr lang="pt-B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1600200"/>
            <a:ext cx="8153400" cy="4721772"/>
          </a:xfrm>
        </p:spPr>
        <p:txBody>
          <a:bodyPr>
            <a:normAutofit fontScale="62500" lnSpcReduction="20000"/>
          </a:bodyPr>
          <a:lstStyle/>
          <a:p>
            <a:r>
              <a:rPr lang="en-US" dirty="0" err="1" smtClean="0"/>
              <a:t>Cláusula</a:t>
            </a:r>
            <a:r>
              <a:rPr lang="en-US" dirty="0" smtClean="0"/>
              <a:t> HAVING é </a:t>
            </a:r>
            <a:r>
              <a:rPr lang="en-US" dirty="0" err="1" smtClean="0"/>
              <a:t>utilizada</a:t>
            </a:r>
            <a:r>
              <a:rPr lang="en-US" dirty="0" smtClean="0"/>
              <a:t> </a:t>
            </a:r>
            <a:r>
              <a:rPr lang="en-US" dirty="0" err="1" smtClean="0"/>
              <a:t>para</a:t>
            </a:r>
            <a:r>
              <a:rPr lang="en-US" dirty="0" smtClean="0"/>
              <a:t> </a:t>
            </a:r>
            <a:r>
              <a:rPr lang="en-US" dirty="0" err="1" smtClean="0"/>
              <a:t>filtrar</a:t>
            </a:r>
            <a:r>
              <a:rPr lang="en-US" dirty="0" smtClean="0"/>
              <a:t> as </a:t>
            </a:r>
            <a:r>
              <a:rPr lang="en-US" dirty="0" err="1" smtClean="0"/>
              <a:t>linhas</a:t>
            </a:r>
            <a:r>
              <a:rPr lang="en-US" dirty="0" smtClean="0"/>
              <a:t> </a:t>
            </a:r>
            <a:r>
              <a:rPr lang="en-US" dirty="0" err="1" smtClean="0"/>
              <a:t>depois</a:t>
            </a:r>
            <a:r>
              <a:rPr lang="en-US" dirty="0" smtClean="0"/>
              <a:t> de </a:t>
            </a:r>
            <a:r>
              <a:rPr lang="en-US" dirty="0" err="1" smtClean="0"/>
              <a:t>todas</a:t>
            </a:r>
            <a:r>
              <a:rPr lang="en-US" dirty="0" smtClean="0"/>
              <a:t> as </a:t>
            </a:r>
            <a:r>
              <a:rPr lang="en-US" dirty="0" err="1" smtClean="0"/>
              <a:t>linhas</a:t>
            </a:r>
            <a:r>
              <a:rPr lang="en-US" dirty="0" smtClean="0"/>
              <a:t> </a:t>
            </a:r>
            <a:r>
              <a:rPr lang="en-US" dirty="0" err="1" smtClean="0"/>
              <a:t>serem</a:t>
            </a:r>
            <a:r>
              <a:rPr lang="en-US" dirty="0" smtClean="0"/>
              <a:t> </a:t>
            </a:r>
            <a:r>
              <a:rPr lang="en-US" dirty="0" err="1" smtClean="0"/>
              <a:t>selecionadas</a:t>
            </a:r>
            <a:r>
              <a:rPr lang="en-US" dirty="0" smtClean="0"/>
              <a:t>. </a:t>
            </a:r>
            <a:r>
              <a:rPr lang="en-US" dirty="0" err="1" smtClean="0"/>
              <a:t>Nâo</a:t>
            </a:r>
            <a:r>
              <a:rPr lang="en-US" dirty="0" smtClean="0"/>
              <a:t> utilize o HAVING </a:t>
            </a:r>
            <a:r>
              <a:rPr lang="en-US" dirty="0" smtClean="0"/>
              <a:t>clause </a:t>
            </a:r>
            <a:r>
              <a:rPr lang="en-US" dirty="0" err="1" smtClean="0"/>
              <a:t>para</a:t>
            </a:r>
            <a:r>
              <a:rPr lang="en-US" dirty="0" smtClean="0"/>
              <a:t> </a:t>
            </a:r>
            <a:r>
              <a:rPr lang="en-US" dirty="0" err="1" smtClean="0"/>
              <a:t>outros</a:t>
            </a:r>
            <a:r>
              <a:rPr lang="en-US" dirty="0" smtClean="0"/>
              <a:t> </a:t>
            </a:r>
            <a:r>
              <a:rPr lang="en-US" dirty="0" err="1" smtClean="0"/>
              <a:t>propósitos</a:t>
            </a:r>
            <a:r>
              <a:rPr lang="en-US" dirty="0" smtClean="0"/>
              <a:t>. </a:t>
            </a:r>
            <a:r>
              <a:rPr lang="en-US" dirty="0" smtClean="0"/>
              <a:t/>
            </a:r>
            <a:br>
              <a:rPr lang="en-US" dirty="0" smtClean="0"/>
            </a:br>
            <a:r>
              <a:rPr lang="en-US" b="1" dirty="0" err="1" smtClean="0"/>
              <a:t>Exemplo</a:t>
            </a:r>
            <a:r>
              <a:rPr lang="en-US" b="1" dirty="0" smtClean="0"/>
              <a:t>: </a:t>
            </a:r>
            <a:r>
              <a:rPr lang="en-US" b="1" dirty="0" err="1" smtClean="0"/>
              <a:t>Escreva</a:t>
            </a:r>
            <a:r>
              <a:rPr lang="en-US" b="1" dirty="0" smtClean="0"/>
              <a:t> a query </a:t>
            </a:r>
            <a:r>
              <a:rPr lang="en-US" b="1" dirty="0" err="1" smtClean="0"/>
              <a:t>assim</a:t>
            </a:r>
            <a:r>
              <a:rPr lang="en-US" b="1" dirty="0" smtClean="0"/>
              <a:t>:</a:t>
            </a:r>
            <a:endParaRPr lang="en-US" dirty="0" smtClean="0"/>
          </a:p>
          <a:p>
            <a:r>
              <a:rPr lang="en-US" dirty="0" smtClean="0"/>
              <a:t>SELECT subject, count(subject) </a:t>
            </a:r>
            <a:br>
              <a:rPr lang="en-US" dirty="0" smtClean="0"/>
            </a:br>
            <a:r>
              <a:rPr lang="en-US" dirty="0" smtClean="0"/>
              <a:t>FROM </a:t>
            </a:r>
            <a:r>
              <a:rPr lang="en-US" dirty="0" err="1" smtClean="0"/>
              <a:t>student_details</a:t>
            </a:r>
            <a:r>
              <a:rPr lang="en-US" dirty="0" smtClean="0"/>
              <a:t> </a:t>
            </a:r>
            <a:br>
              <a:rPr lang="en-US" dirty="0" smtClean="0"/>
            </a:br>
            <a:r>
              <a:rPr lang="en-US" dirty="0" smtClean="0"/>
              <a:t>WHERE subject != 'Science' </a:t>
            </a:r>
            <a:br>
              <a:rPr lang="en-US" dirty="0" smtClean="0"/>
            </a:br>
            <a:r>
              <a:rPr lang="en-US" dirty="0" smtClean="0"/>
              <a:t>AND subject != '</a:t>
            </a:r>
            <a:r>
              <a:rPr lang="en-US" dirty="0" err="1" smtClean="0"/>
              <a:t>Maths</a:t>
            </a:r>
            <a:r>
              <a:rPr lang="en-US" dirty="0" smtClean="0"/>
              <a:t>' </a:t>
            </a:r>
            <a:br>
              <a:rPr lang="en-US" dirty="0" smtClean="0"/>
            </a:br>
            <a:r>
              <a:rPr lang="en-US" dirty="0" smtClean="0"/>
              <a:t>GROUP BY subject; </a:t>
            </a:r>
          </a:p>
          <a:p>
            <a:r>
              <a:rPr lang="en-US" dirty="0" err="1" smtClean="0"/>
              <a:t>Ao</a:t>
            </a:r>
            <a:r>
              <a:rPr lang="en-US" dirty="0" smtClean="0"/>
              <a:t> </a:t>
            </a:r>
            <a:r>
              <a:rPr lang="en-US" dirty="0" err="1" smtClean="0"/>
              <a:t>invés</a:t>
            </a:r>
            <a:r>
              <a:rPr lang="en-US" dirty="0" smtClean="0"/>
              <a:t> de:</a:t>
            </a:r>
            <a:endParaRPr lang="en-US" dirty="0" smtClean="0"/>
          </a:p>
          <a:p>
            <a:r>
              <a:rPr lang="en-US" dirty="0" smtClean="0"/>
              <a:t>SELECT subject, count(subject) </a:t>
            </a:r>
            <a:br>
              <a:rPr lang="en-US" dirty="0" smtClean="0"/>
            </a:br>
            <a:r>
              <a:rPr lang="en-US" dirty="0" smtClean="0"/>
              <a:t>FROM </a:t>
            </a:r>
            <a:r>
              <a:rPr lang="en-US" dirty="0" err="1" smtClean="0"/>
              <a:t>student_details</a:t>
            </a:r>
            <a:r>
              <a:rPr lang="en-US" dirty="0" smtClean="0"/>
              <a:t> </a:t>
            </a:r>
            <a:br>
              <a:rPr lang="en-US" dirty="0" smtClean="0"/>
            </a:br>
            <a:r>
              <a:rPr lang="en-US" dirty="0" smtClean="0"/>
              <a:t>GROUP BY subject </a:t>
            </a:r>
            <a:br>
              <a:rPr lang="en-US" dirty="0" smtClean="0"/>
            </a:br>
            <a:r>
              <a:rPr lang="en-US" dirty="0" smtClean="0"/>
              <a:t>HAVING subject!= 'Vancouver' AND subject!= 'Toronto'; </a:t>
            </a:r>
          </a:p>
          <a:p>
            <a:endParaRPr lang="pt-BR" dirty="0" smtClean="0"/>
          </a:p>
          <a:p>
            <a:r>
              <a:rPr lang="pt-BR" dirty="0" smtClean="0"/>
              <a:t>* Especifica um critério de pesquisa para um grupo ou uma agregação. HAVING pode ser usado somente com a instrução SELECT. HAVING é usado normalmente em uma cláusula GROUP BY. Quando GROUP BY não é usado, HAVING se comporta como uma cláusula WHERE. </a:t>
            </a:r>
          </a:p>
          <a:p>
            <a:endParaRPr lang="pt-B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1600200"/>
            <a:ext cx="8153400" cy="4853136"/>
          </a:xfrm>
        </p:spPr>
        <p:txBody>
          <a:bodyPr>
            <a:normAutofit fontScale="77500" lnSpcReduction="20000"/>
          </a:bodyPr>
          <a:lstStyle/>
          <a:p>
            <a:r>
              <a:rPr lang="en-US" dirty="0" err="1" smtClean="0"/>
              <a:t>Quando</a:t>
            </a:r>
            <a:r>
              <a:rPr lang="en-US" dirty="0" smtClean="0"/>
              <a:t> </a:t>
            </a:r>
            <a:r>
              <a:rPr lang="en-US" dirty="0" err="1" smtClean="0"/>
              <a:t>tiver</a:t>
            </a:r>
            <a:r>
              <a:rPr lang="en-US" dirty="0" smtClean="0"/>
              <a:t> </a:t>
            </a:r>
            <a:r>
              <a:rPr lang="en-US" dirty="0" err="1" smtClean="0"/>
              <a:t>mais</a:t>
            </a:r>
            <a:r>
              <a:rPr lang="en-US" dirty="0" smtClean="0"/>
              <a:t> de </a:t>
            </a:r>
            <a:r>
              <a:rPr lang="en-US" dirty="0" err="1" smtClean="0"/>
              <a:t>uma</a:t>
            </a:r>
            <a:r>
              <a:rPr lang="en-US" dirty="0" smtClean="0"/>
              <a:t> </a:t>
            </a:r>
            <a:r>
              <a:rPr lang="en-US" dirty="0" err="1" smtClean="0"/>
              <a:t>subquery</a:t>
            </a:r>
            <a:r>
              <a:rPr lang="en-US" dirty="0" smtClean="0"/>
              <a:t> </a:t>
            </a:r>
            <a:r>
              <a:rPr lang="en-US" dirty="0" err="1" smtClean="0"/>
              <a:t>na</a:t>
            </a:r>
            <a:r>
              <a:rPr lang="en-US" dirty="0" smtClean="0"/>
              <a:t> </a:t>
            </a:r>
            <a:r>
              <a:rPr lang="en-US" dirty="0" err="1" smtClean="0"/>
              <a:t>sua</a:t>
            </a:r>
            <a:r>
              <a:rPr lang="en-US" dirty="0" smtClean="0"/>
              <a:t> </a:t>
            </a:r>
            <a:r>
              <a:rPr lang="en-US" dirty="0" err="1" smtClean="0"/>
              <a:t>consulta</a:t>
            </a:r>
            <a:r>
              <a:rPr lang="en-US" dirty="0" smtClean="0"/>
              <a:t>, </a:t>
            </a:r>
            <a:r>
              <a:rPr lang="en-US" dirty="0" err="1" smtClean="0"/>
              <a:t>tente</a:t>
            </a:r>
            <a:r>
              <a:rPr lang="en-US" dirty="0" smtClean="0"/>
              <a:t> </a:t>
            </a:r>
            <a:r>
              <a:rPr lang="en-US" dirty="0" err="1" smtClean="0"/>
              <a:t>minimizar</a:t>
            </a:r>
            <a:r>
              <a:rPr lang="en-US" dirty="0" smtClean="0"/>
              <a:t> a </a:t>
            </a:r>
            <a:r>
              <a:rPr lang="en-US" dirty="0" err="1" smtClean="0"/>
              <a:t>quantidade</a:t>
            </a:r>
            <a:r>
              <a:rPr lang="en-US" dirty="0" smtClean="0"/>
              <a:t> de </a:t>
            </a:r>
            <a:r>
              <a:rPr lang="en-US" dirty="0" err="1" smtClean="0"/>
              <a:t>subquery</a:t>
            </a:r>
            <a:r>
              <a:rPr lang="en-US" dirty="0" smtClean="0"/>
              <a:t>. </a:t>
            </a:r>
            <a:r>
              <a:rPr lang="en-US" dirty="0" smtClean="0"/>
              <a:t/>
            </a:r>
            <a:br>
              <a:rPr lang="en-US" dirty="0" smtClean="0"/>
            </a:br>
            <a:endParaRPr lang="en-US" dirty="0" smtClean="0"/>
          </a:p>
          <a:p>
            <a:r>
              <a:rPr lang="en-US" b="1" dirty="0" err="1" smtClean="0"/>
              <a:t>Exemplo</a:t>
            </a:r>
            <a:r>
              <a:rPr lang="en-US" b="1" dirty="0" smtClean="0"/>
              <a:t>: </a:t>
            </a:r>
            <a:r>
              <a:rPr lang="en-US" b="1" dirty="0" err="1" smtClean="0"/>
              <a:t>Escreva</a:t>
            </a:r>
            <a:r>
              <a:rPr lang="en-US" b="1" dirty="0" smtClean="0"/>
              <a:t> a </a:t>
            </a:r>
            <a:r>
              <a:rPr lang="en-US" b="1" dirty="0" err="1" smtClean="0"/>
              <a:t>quey</a:t>
            </a:r>
            <a:r>
              <a:rPr lang="en-US" b="1" dirty="0" smtClean="0"/>
              <a:t> </a:t>
            </a:r>
            <a:r>
              <a:rPr lang="en-US" b="1" dirty="0" err="1" smtClean="0"/>
              <a:t>assim</a:t>
            </a:r>
            <a:r>
              <a:rPr lang="en-US" b="1" dirty="0" smtClean="0"/>
              <a:t>:</a:t>
            </a:r>
            <a:r>
              <a:rPr lang="en-US" dirty="0" smtClean="0"/>
              <a:t> </a:t>
            </a:r>
            <a:endParaRPr lang="en-US" dirty="0" smtClean="0"/>
          </a:p>
          <a:p>
            <a:r>
              <a:rPr lang="en-US" dirty="0" smtClean="0"/>
              <a:t>SELECT name </a:t>
            </a:r>
            <a:br>
              <a:rPr lang="en-US" dirty="0" smtClean="0"/>
            </a:br>
            <a:r>
              <a:rPr lang="en-US" dirty="0" smtClean="0"/>
              <a:t>FROM employee </a:t>
            </a:r>
            <a:br>
              <a:rPr lang="en-US" dirty="0" smtClean="0"/>
            </a:br>
            <a:r>
              <a:rPr lang="en-US" dirty="0" smtClean="0"/>
              <a:t>WHERE (salary, age ) = (SELECT MAX (salary), MAX (age) </a:t>
            </a:r>
            <a:br>
              <a:rPr lang="en-US" dirty="0" smtClean="0"/>
            </a:br>
            <a:r>
              <a:rPr lang="en-US" dirty="0" smtClean="0"/>
              <a:t>FROM </a:t>
            </a:r>
            <a:r>
              <a:rPr lang="en-US" dirty="0" err="1" smtClean="0"/>
              <a:t>employee_details</a:t>
            </a:r>
            <a:r>
              <a:rPr lang="en-US" dirty="0" smtClean="0"/>
              <a:t>) </a:t>
            </a:r>
            <a:br>
              <a:rPr lang="en-US" dirty="0" smtClean="0"/>
            </a:br>
            <a:r>
              <a:rPr lang="en-US" dirty="0" smtClean="0"/>
              <a:t>AND dept = 'Electronics'; </a:t>
            </a:r>
            <a:br>
              <a:rPr lang="en-US" dirty="0" smtClean="0"/>
            </a:br>
            <a:endParaRPr lang="en-US" dirty="0" smtClean="0"/>
          </a:p>
          <a:p>
            <a:r>
              <a:rPr lang="en-US" dirty="0" err="1" smtClean="0"/>
              <a:t>Ao</a:t>
            </a:r>
            <a:r>
              <a:rPr lang="en-US" dirty="0" smtClean="0"/>
              <a:t> </a:t>
            </a:r>
            <a:r>
              <a:rPr lang="en-US" dirty="0" err="1" smtClean="0"/>
              <a:t>invés</a:t>
            </a:r>
            <a:r>
              <a:rPr lang="en-US" dirty="0" smtClean="0"/>
              <a:t> de: </a:t>
            </a:r>
            <a:endParaRPr lang="en-US" dirty="0" smtClean="0"/>
          </a:p>
          <a:p>
            <a:r>
              <a:rPr lang="en-US" dirty="0" smtClean="0"/>
              <a:t>SELECT name </a:t>
            </a:r>
            <a:br>
              <a:rPr lang="en-US" dirty="0" smtClean="0"/>
            </a:br>
            <a:r>
              <a:rPr lang="en-US" dirty="0" smtClean="0"/>
              <a:t>FROM employee</a:t>
            </a:r>
            <a:br>
              <a:rPr lang="en-US" dirty="0" smtClean="0"/>
            </a:br>
            <a:r>
              <a:rPr lang="en-US" dirty="0" smtClean="0"/>
              <a:t>WHERE salary = (SELECT MAX(salary) FROM </a:t>
            </a:r>
            <a:r>
              <a:rPr lang="en-US" dirty="0" err="1" smtClean="0"/>
              <a:t>employee_details</a:t>
            </a:r>
            <a:r>
              <a:rPr lang="en-US" dirty="0" smtClean="0"/>
              <a:t>) </a:t>
            </a:r>
            <a:br>
              <a:rPr lang="en-US" dirty="0" smtClean="0"/>
            </a:br>
            <a:r>
              <a:rPr lang="en-US" dirty="0" smtClean="0"/>
              <a:t>AND age = (SELECT MAX(age) FROM </a:t>
            </a:r>
            <a:r>
              <a:rPr lang="en-US" dirty="0" err="1" smtClean="0"/>
              <a:t>employee_details</a:t>
            </a:r>
            <a:r>
              <a:rPr lang="en-US" dirty="0" smtClean="0"/>
              <a:t>) </a:t>
            </a:r>
            <a:br>
              <a:rPr lang="en-US" dirty="0" smtClean="0"/>
            </a:br>
            <a:r>
              <a:rPr lang="en-US" dirty="0" smtClean="0"/>
              <a:t>AND </a:t>
            </a:r>
            <a:r>
              <a:rPr lang="en-US" dirty="0" err="1" smtClean="0"/>
              <a:t>emp_dept</a:t>
            </a:r>
            <a:r>
              <a:rPr lang="en-US" dirty="0" smtClean="0"/>
              <a:t> = 'Electronics'; </a:t>
            </a:r>
          </a:p>
          <a:p>
            <a:endParaRPr lang="pt-B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fontScale="77500" lnSpcReduction="20000"/>
          </a:bodyPr>
          <a:lstStyle/>
          <a:p>
            <a:r>
              <a:rPr lang="en-US" dirty="0" smtClean="0"/>
              <a:t>Use o </a:t>
            </a:r>
            <a:r>
              <a:rPr lang="en-US" dirty="0" err="1" smtClean="0"/>
              <a:t>operador</a:t>
            </a:r>
            <a:r>
              <a:rPr lang="en-US" dirty="0" smtClean="0"/>
              <a:t>  </a:t>
            </a:r>
            <a:r>
              <a:rPr lang="en-US" dirty="0" smtClean="0"/>
              <a:t>EXISTS, IN </a:t>
            </a:r>
            <a:r>
              <a:rPr lang="en-US" dirty="0" smtClean="0"/>
              <a:t>e joins  </a:t>
            </a:r>
            <a:r>
              <a:rPr lang="en-US" dirty="0" err="1" smtClean="0"/>
              <a:t>adequadamente</a:t>
            </a:r>
            <a:r>
              <a:rPr lang="en-US" dirty="0" smtClean="0"/>
              <a:t> </a:t>
            </a:r>
            <a:r>
              <a:rPr lang="en-US" dirty="0" err="1" smtClean="0"/>
              <a:t>nas</a:t>
            </a:r>
            <a:r>
              <a:rPr lang="en-US" dirty="0" smtClean="0"/>
              <a:t> </a:t>
            </a:r>
            <a:r>
              <a:rPr lang="en-US" dirty="0" err="1" smtClean="0"/>
              <a:t>suas</a:t>
            </a:r>
            <a:r>
              <a:rPr lang="en-US" dirty="0" smtClean="0"/>
              <a:t> </a:t>
            </a:r>
            <a:r>
              <a:rPr lang="en-US" dirty="0" err="1" smtClean="0"/>
              <a:t>querys</a:t>
            </a:r>
            <a:r>
              <a:rPr lang="en-US" dirty="0" smtClean="0"/>
              <a:t>. </a:t>
            </a:r>
            <a:r>
              <a:rPr lang="en-US" dirty="0" smtClean="0"/>
              <a:t/>
            </a:r>
            <a:br>
              <a:rPr lang="en-US" dirty="0" smtClean="0"/>
            </a:br>
            <a:r>
              <a:rPr lang="en-US" b="1" dirty="0" smtClean="0"/>
              <a:t>a) </a:t>
            </a:r>
            <a:r>
              <a:rPr lang="en-US" dirty="0" err="1" smtClean="0"/>
              <a:t>Normalmente</a:t>
            </a:r>
            <a:r>
              <a:rPr lang="en-US" b="1" dirty="0" smtClean="0"/>
              <a:t> </a:t>
            </a:r>
            <a:r>
              <a:rPr lang="en-US" dirty="0" smtClean="0"/>
              <a:t>IN é a </a:t>
            </a:r>
            <a:r>
              <a:rPr lang="en-US" dirty="0" err="1" smtClean="0"/>
              <a:t>que</a:t>
            </a:r>
            <a:r>
              <a:rPr lang="en-US" dirty="0" smtClean="0"/>
              <a:t> </a:t>
            </a:r>
            <a:r>
              <a:rPr lang="en-US" dirty="0" err="1" smtClean="0"/>
              <a:t>demora</a:t>
            </a:r>
            <a:r>
              <a:rPr lang="en-US" dirty="0" smtClean="0"/>
              <a:t> </a:t>
            </a:r>
            <a:r>
              <a:rPr lang="en-US" dirty="0" err="1" smtClean="0"/>
              <a:t>mais</a:t>
            </a:r>
            <a:r>
              <a:rPr lang="en-US" dirty="0" smtClean="0"/>
              <a:t> tempo </a:t>
            </a:r>
            <a:r>
              <a:rPr lang="en-US" dirty="0" err="1" smtClean="0"/>
              <a:t>para</a:t>
            </a:r>
            <a:r>
              <a:rPr lang="en-US" dirty="0" smtClean="0"/>
              <a:t> </a:t>
            </a:r>
            <a:r>
              <a:rPr lang="en-US" dirty="0" err="1" smtClean="0"/>
              <a:t>concluir</a:t>
            </a:r>
            <a:r>
              <a:rPr lang="en-US" dirty="0" smtClean="0"/>
              <a:t> </a:t>
            </a:r>
            <a:r>
              <a:rPr lang="en-US" dirty="0" smtClean="0"/>
              <a:t/>
            </a:r>
            <a:br>
              <a:rPr lang="en-US" dirty="0" smtClean="0"/>
            </a:br>
            <a:r>
              <a:rPr lang="en-US" b="1" dirty="0" smtClean="0"/>
              <a:t>b) </a:t>
            </a:r>
            <a:r>
              <a:rPr lang="en-US" dirty="0" smtClean="0"/>
              <a:t>IN </a:t>
            </a:r>
            <a:r>
              <a:rPr lang="en-US" dirty="0" smtClean="0"/>
              <a:t>é </a:t>
            </a:r>
            <a:r>
              <a:rPr lang="en-US" dirty="0" err="1" smtClean="0"/>
              <a:t>eficiente</a:t>
            </a:r>
            <a:r>
              <a:rPr lang="en-US" dirty="0" smtClean="0"/>
              <a:t> </a:t>
            </a:r>
            <a:r>
              <a:rPr lang="en-US" dirty="0" err="1" smtClean="0"/>
              <a:t>quando</a:t>
            </a:r>
            <a:r>
              <a:rPr lang="en-US" dirty="0" smtClean="0"/>
              <a:t> a </a:t>
            </a:r>
            <a:r>
              <a:rPr lang="en-US" dirty="0" err="1" smtClean="0"/>
              <a:t>maioria</a:t>
            </a:r>
            <a:r>
              <a:rPr lang="en-US" dirty="0" smtClean="0"/>
              <a:t> dos </a:t>
            </a:r>
            <a:r>
              <a:rPr lang="en-US" dirty="0" err="1" smtClean="0"/>
              <a:t>critérios</a:t>
            </a:r>
            <a:r>
              <a:rPr lang="en-US" dirty="0" smtClean="0"/>
              <a:t> dos </a:t>
            </a:r>
            <a:r>
              <a:rPr lang="en-US" dirty="0" err="1" smtClean="0"/>
              <a:t>filtros</a:t>
            </a:r>
            <a:r>
              <a:rPr lang="en-US" dirty="0" smtClean="0"/>
              <a:t> </a:t>
            </a:r>
            <a:r>
              <a:rPr lang="en-US" dirty="0" err="1" smtClean="0"/>
              <a:t>são</a:t>
            </a:r>
            <a:r>
              <a:rPr lang="en-US" dirty="0" smtClean="0"/>
              <a:t> </a:t>
            </a:r>
            <a:r>
              <a:rPr lang="en-US" dirty="0" err="1" smtClean="0"/>
              <a:t>descritos</a:t>
            </a:r>
            <a:r>
              <a:rPr lang="en-US" dirty="0" smtClean="0"/>
              <a:t> </a:t>
            </a:r>
            <a:r>
              <a:rPr lang="en-US" dirty="0" err="1" smtClean="0"/>
              <a:t>na</a:t>
            </a:r>
            <a:r>
              <a:rPr lang="en-US" dirty="0" smtClean="0"/>
              <a:t> sub-query. </a:t>
            </a:r>
            <a:r>
              <a:rPr lang="en-US" dirty="0" smtClean="0"/>
              <a:t/>
            </a:r>
            <a:br>
              <a:rPr lang="en-US" dirty="0" smtClean="0"/>
            </a:br>
            <a:r>
              <a:rPr lang="en-US" b="1" dirty="0" smtClean="0"/>
              <a:t>c) </a:t>
            </a:r>
            <a:r>
              <a:rPr lang="en-US" dirty="0" smtClean="0"/>
              <a:t>EXISTS </a:t>
            </a:r>
            <a:r>
              <a:rPr lang="en-US" dirty="0" smtClean="0"/>
              <a:t>é </a:t>
            </a:r>
            <a:r>
              <a:rPr lang="en-US" dirty="0" err="1" smtClean="0"/>
              <a:t>eficiente</a:t>
            </a:r>
            <a:r>
              <a:rPr lang="en-US" dirty="0" smtClean="0"/>
              <a:t> </a:t>
            </a:r>
            <a:r>
              <a:rPr lang="en-US" dirty="0" err="1" smtClean="0"/>
              <a:t>quando</a:t>
            </a:r>
            <a:r>
              <a:rPr lang="en-US" dirty="0" smtClean="0"/>
              <a:t> a </a:t>
            </a:r>
            <a:r>
              <a:rPr lang="en-US" dirty="0" err="1" smtClean="0"/>
              <a:t>maioria</a:t>
            </a:r>
            <a:r>
              <a:rPr lang="en-US" dirty="0" smtClean="0"/>
              <a:t> dos </a:t>
            </a:r>
            <a:r>
              <a:rPr lang="en-US" dirty="0" err="1" smtClean="0"/>
              <a:t>critérios</a:t>
            </a:r>
            <a:r>
              <a:rPr lang="en-US" dirty="0" smtClean="0"/>
              <a:t> dos </a:t>
            </a:r>
            <a:r>
              <a:rPr lang="en-US" dirty="0" err="1" smtClean="0"/>
              <a:t>filtros</a:t>
            </a:r>
            <a:r>
              <a:rPr lang="en-US" dirty="0" smtClean="0"/>
              <a:t> </a:t>
            </a:r>
            <a:r>
              <a:rPr lang="en-US" dirty="0" err="1" smtClean="0"/>
              <a:t>estão</a:t>
            </a:r>
            <a:r>
              <a:rPr lang="en-US" dirty="0" smtClean="0"/>
              <a:t> </a:t>
            </a:r>
            <a:r>
              <a:rPr lang="en-US" dirty="0" err="1" smtClean="0"/>
              <a:t>na</a:t>
            </a:r>
            <a:r>
              <a:rPr lang="en-US" dirty="0" smtClean="0"/>
              <a:t> query </a:t>
            </a:r>
            <a:r>
              <a:rPr lang="en-US" dirty="0" err="1" smtClean="0"/>
              <a:t>raiz</a:t>
            </a:r>
            <a:r>
              <a:rPr lang="en-US" dirty="0" smtClean="0"/>
              <a:t>.</a:t>
            </a:r>
            <a:endParaRPr lang="en-US" dirty="0" smtClean="0"/>
          </a:p>
          <a:p>
            <a:r>
              <a:rPr lang="en-US" b="1" dirty="0" err="1" smtClean="0"/>
              <a:t>Exemplo</a:t>
            </a:r>
            <a:r>
              <a:rPr lang="en-US" b="1" dirty="0" smtClean="0"/>
              <a:t>: </a:t>
            </a:r>
            <a:r>
              <a:rPr lang="en-US" b="1" dirty="0" err="1" smtClean="0"/>
              <a:t>Escreva</a:t>
            </a:r>
            <a:r>
              <a:rPr lang="en-US" b="1" dirty="0" smtClean="0"/>
              <a:t> </a:t>
            </a:r>
            <a:r>
              <a:rPr lang="en-US" b="1" dirty="0" err="1" smtClean="0"/>
              <a:t>uma</a:t>
            </a:r>
            <a:r>
              <a:rPr lang="en-US" b="1" dirty="0" smtClean="0"/>
              <a:t> query </a:t>
            </a:r>
            <a:r>
              <a:rPr lang="en-US" b="1" dirty="0" err="1" smtClean="0"/>
              <a:t>assim</a:t>
            </a:r>
            <a:r>
              <a:rPr lang="en-US" b="1" dirty="0" smtClean="0"/>
              <a:t>:</a:t>
            </a:r>
            <a:r>
              <a:rPr lang="en-US" dirty="0" smtClean="0"/>
              <a:t> </a:t>
            </a:r>
            <a:endParaRPr lang="en-US" dirty="0" smtClean="0"/>
          </a:p>
          <a:p>
            <a:r>
              <a:rPr lang="en-US" dirty="0" smtClean="0"/>
              <a:t>Select * from product p </a:t>
            </a:r>
            <a:br>
              <a:rPr lang="en-US" dirty="0" smtClean="0"/>
            </a:br>
            <a:r>
              <a:rPr lang="en-US" dirty="0" smtClean="0"/>
              <a:t>where EXISTS (select * from </a:t>
            </a:r>
            <a:r>
              <a:rPr lang="en-US" dirty="0" err="1" smtClean="0"/>
              <a:t>order_items</a:t>
            </a:r>
            <a:r>
              <a:rPr lang="en-US" dirty="0" smtClean="0"/>
              <a:t> o </a:t>
            </a:r>
            <a:br>
              <a:rPr lang="en-US" dirty="0" smtClean="0"/>
            </a:br>
            <a:r>
              <a:rPr lang="en-US" dirty="0" smtClean="0"/>
              <a:t>where </a:t>
            </a:r>
            <a:r>
              <a:rPr lang="en-US" dirty="0" err="1" smtClean="0"/>
              <a:t>o.product_id</a:t>
            </a:r>
            <a:r>
              <a:rPr lang="en-US" dirty="0" smtClean="0"/>
              <a:t> = </a:t>
            </a:r>
            <a:r>
              <a:rPr lang="en-US" dirty="0" err="1" smtClean="0"/>
              <a:t>p.product_id</a:t>
            </a:r>
            <a:r>
              <a:rPr lang="en-US" dirty="0" smtClean="0"/>
              <a:t>) </a:t>
            </a:r>
          </a:p>
          <a:p>
            <a:r>
              <a:rPr lang="en-US" dirty="0" err="1" smtClean="0"/>
              <a:t>Ao</a:t>
            </a:r>
            <a:r>
              <a:rPr lang="en-US" dirty="0" smtClean="0"/>
              <a:t> </a:t>
            </a:r>
            <a:r>
              <a:rPr lang="en-US" dirty="0" err="1" smtClean="0"/>
              <a:t>invés</a:t>
            </a:r>
            <a:r>
              <a:rPr lang="en-US" dirty="0" smtClean="0"/>
              <a:t> de:</a:t>
            </a:r>
            <a:endParaRPr lang="en-US" dirty="0" smtClean="0"/>
          </a:p>
          <a:p>
            <a:r>
              <a:rPr lang="en-US" dirty="0" smtClean="0"/>
              <a:t>Select * from product p </a:t>
            </a:r>
            <a:br>
              <a:rPr lang="en-US" dirty="0" smtClean="0"/>
            </a:br>
            <a:r>
              <a:rPr lang="en-US" dirty="0" smtClean="0"/>
              <a:t>where </a:t>
            </a:r>
            <a:r>
              <a:rPr lang="en-US" dirty="0" err="1" smtClean="0"/>
              <a:t>product_id</a:t>
            </a:r>
            <a:r>
              <a:rPr lang="en-US" dirty="0" smtClean="0"/>
              <a:t> IN </a:t>
            </a:r>
            <a:br>
              <a:rPr lang="en-US" dirty="0" smtClean="0"/>
            </a:br>
            <a:r>
              <a:rPr lang="en-US" dirty="0" smtClean="0"/>
              <a:t>(select </a:t>
            </a:r>
            <a:r>
              <a:rPr lang="en-US" dirty="0" err="1" smtClean="0"/>
              <a:t>product_id</a:t>
            </a:r>
            <a:r>
              <a:rPr lang="en-US" dirty="0" smtClean="0"/>
              <a:t> from </a:t>
            </a:r>
            <a:r>
              <a:rPr lang="en-US" dirty="0" err="1" smtClean="0"/>
              <a:t>order_items</a:t>
            </a:r>
            <a:r>
              <a:rPr lang="en-US" dirty="0" smtClean="0"/>
              <a:t> </a:t>
            </a:r>
            <a:r>
              <a:rPr lang="en-US" dirty="0" smtClean="0"/>
              <a:t>)</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fontScale="92500" lnSpcReduction="20000"/>
          </a:bodyPr>
          <a:lstStyle/>
          <a:p>
            <a:r>
              <a:rPr lang="en-US" dirty="0" smtClean="0"/>
              <a:t>Use </a:t>
            </a:r>
            <a:r>
              <a:rPr lang="en-US" dirty="0" smtClean="0"/>
              <a:t>EXISTS </a:t>
            </a:r>
            <a:r>
              <a:rPr lang="en-US" dirty="0" err="1" smtClean="0"/>
              <a:t>ao</a:t>
            </a:r>
            <a:r>
              <a:rPr lang="en-US" dirty="0" smtClean="0"/>
              <a:t> </a:t>
            </a:r>
            <a:r>
              <a:rPr lang="en-US" dirty="0" err="1" smtClean="0"/>
              <a:t>invés</a:t>
            </a:r>
            <a:r>
              <a:rPr lang="en-US" dirty="0" smtClean="0"/>
              <a:t> de </a:t>
            </a:r>
            <a:r>
              <a:rPr lang="en-US" dirty="0" smtClean="0"/>
              <a:t>DISTINCT </a:t>
            </a:r>
            <a:r>
              <a:rPr lang="en-US" dirty="0" err="1" smtClean="0"/>
              <a:t>quando</a:t>
            </a:r>
            <a:r>
              <a:rPr lang="en-US" dirty="0" smtClean="0"/>
              <a:t> for </a:t>
            </a:r>
            <a:r>
              <a:rPr lang="en-US" dirty="0" err="1" smtClean="0"/>
              <a:t>usar</a:t>
            </a:r>
            <a:r>
              <a:rPr lang="en-US" dirty="0" smtClean="0"/>
              <a:t> joins </a:t>
            </a:r>
            <a:r>
              <a:rPr lang="en-US" dirty="0" err="1" smtClean="0"/>
              <a:t>que</a:t>
            </a:r>
            <a:r>
              <a:rPr lang="en-US" dirty="0" smtClean="0"/>
              <a:t> </a:t>
            </a:r>
            <a:r>
              <a:rPr lang="en-US" dirty="0" err="1" smtClean="0"/>
              <a:t>envolvam</a:t>
            </a:r>
            <a:r>
              <a:rPr lang="en-US" dirty="0" smtClean="0"/>
              <a:t> </a:t>
            </a:r>
            <a:r>
              <a:rPr lang="en-US" dirty="0" err="1" smtClean="0"/>
              <a:t>tabelas</a:t>
            </a:r>
            <a:r>
              <a:rPr lang="en-US" dirty="0" smtClean="0"/>
              <a:t> com </a:t>
            </a:r>
            <a:r>
              <a:rPr lang="en-US" dirty="0" err="1" smtClean="0"/>
              <a:t>mais</a:t>
            </a:r>
            <a:r>
              <a:rPr lang="en-US" dirty="0" smtClean="0"/>
              <a:t> de um </a:t>
            </a:r>
            <a:r>
              <a:rPr lang="en-US" dirty="0" err="1" smtClean="0"/>
              <a:t>para</a:t>
            </a:r>
            <a:r>
              <a:rPr lang="en-US" dirty="0" smtClean="0"/>
              <a:t> </a:t>
            </a:r>
            <a:r>
              <a:rPr lang="en-US" dirty="0" err="1" smtClean="0"/>
              <a:t>muitos</a:t>
            </a:r>
            <a:r>
              <a:rPr lang="en-US" dirty="0" smtClean="0"/>
              <a:t> </a:t>
            </a:r>
            <a:r>
              <a:rPr lang="en-US" dirty="0" err="1" smtClean="0"/>
              <a:t>relacionamentos</a:t>
            </a:r>
            <a:r>
              <a:rPr lang="en-US" dirty="0" smtClean="0"/>
              <a:t>. </a:t>
            </a:r>
            <a:r>
              <a:rPr lang="en-US" dirty="0" smtClean="0"/>
              <a:t/>
            </a:r>
            <a:br>
              <a:rPr lang="en-US" dirty="0" smtClean="0"/>
            </a:br>
            <a:r>
              <a:rPr lang="en-US" b="1" dirty="0" err="1" smtClean="0"/>
              <a:t>Exemplo</a:t>
            </a:r>
            <a:r>
              <a:rPr lang="en-US" b="1" dirty="0" smtClean="0"/>
              <a:t>: </a:t>
            </a:r>
            <a:r>
              <a:rPr lang="en-US" b="1" dirty="0" err="1" smtClean="0"/>
              <a:t>Escreva</a:t>
            </a:r>
            <a:r>
              <a:rPr lang="en-US" b="1" dirty="0" smtClean="0"/>
              <a:t> a query </a:t>
            </a:r>
            <a:r>
              <a:rPr lang="en-US" b="1" dirty="0" err="1" smtClean="0"/>
              <a:t>assim</a:t>
            </a:r>
            <a:r>
              <a:rPr lang="en-US" b="1" dirty="0" smtClean="0"/>
              <a:t>:</a:t>
            </a:r>
            <a:r>
              <a:rPr lang="en-US" dirty="0" smtClean="0"/>
              <a:t> </a:t>
            </a:r>
            <a:endParaRPr lang="en-US" dirty="0" smtClean="0"/>
          </a:p>
          <a:p>
            <a:r>
              <a:rPr lang="en-US" dirty="0" smtClean="0"/>
              <a:t>SELECT </a:t>
            </a:r>
            <a:r>
              <a:rPr lang="en-US" dirty="0" err="1" smtClean="0"/>
              <a:t>d.dept_id</a:t>
            </a:r>
            <a:r>
              <a:rPr lang="en-US" dirty="0" smtClean="0"/>
              <a:t>, </a:t>
            </a:r>
            <a:r>
              <a:rPr lang="en-US" dirty="0" err="1" smtClean="0"/>
              <a:t>d.dept</a:t>
            </a:r>
            <a:r>
              <a:rPr lang="en-US" dirty="0" smtClean="0"/>
              <a:t> </a:t>
            </a:r>
            <a:br>
              <a:rPr lang="en-US" dirty="0" smtClean="0"/>
            </a:br>
            <a:r>
              <a:rPr lang="en-US" dirty="0" smtClean="0"/>
              <a:t>FROM dept d </a:t>
            </a:r>
            <a:br>
              <a:rPr lang="en-US" dirty="0" smtClean="0"/>
            </a:br>
            <a:r>
              <a:rPr lang="en-US" dirty="0" smtClean="0"/>
              <a:t>WHERE EXISTS ( SELECT 'X' FROM employee e WHERE </a:t>
            </a:r>
            <a:r>
              <a:rPr lang="en-US" dirty="0" err="1" smtClean="0"/>
              <a:t>e.dept</a:t>
            </a:r>
            <a:r>
              <a:rPr lang="en-US" dirty="0" smtClean="0"/>
              <a:t> = </a:t>
            </a:r>
            <a:r>
              <a:rPr lang="en-US" dirty="0" err="1" smtClean="0"/>
              <a:t>d.dept</a:t>
            </a:r>
            <a:r>
              <a:rPr lang="en-US" dirty="0" smtClean="0"/>
              <a:t>); </a:t>
            </a:r>
          </a:p>
          <a:p>
            <a:r>
              <a:rPr lang="en-US" dirty="0" err="1" smtClean="0"/>
              <a:t>Ao</a:t>
            </a:r>
            <a:r>
              <a:rPr lang="en-US" dirty="0" smtClean="0"/>
              <a:t> </a:t>
            </a:r>
            <a:r>
              <a:rPr lang="en-US" dirty="0" err="1" smtClean="0"/>
              <a:t>invés</a:t>
            </a:r>
            <a:r>
              <a:rPr lang="en-US" dirty="0" smtClean="0"/>
              <a:t> de:</a:t>
            </a:r>
            <a:endParaRPr lang="en-US" dirty="0" smtClean="0"/>
          </a:p>
          <a:p>
            <a:r>
              <a:rPr lang="en-US" dirty="0" smtClean="0"/>
              <a:t>SELECT DISTINCT </a:t>
            </a:r>
            <a:r>
              <a:rPr lang="en-US" dirty="0" err="1" smtClean="0"/>
              <a:t>d.dept_id</a:t>
            </a:r>
            <a:r>
              <a:rPr lang="en-US" dirty="0" smtClean="0"/>
              <a:t>, </a:t>
            </a:r>
            <a:r>
              <a:rPr lang="en-US" dirty="0" err="1" smtClean="0"/>
              <a:t>d.dept</a:t>
            </a:r>
            <a:r>
              <a:rPr lang="en-US" dirty="0" smtClean="0"/>
              <a:t> </a:t>
            </a:r>
            <a:br>
              <a:rPr lang="en-US" dirty="0" smtClean="0"/>
            </a:br>
            <a:r>
              <a:rPr lang="en-US" dirty="0" smtClean="0"/>
              <a:t>FROM dept </a:t>
            </a:r>
            <a:r>
              <a:rPr lang="en-US" dirty="0" err="1" smtClean="0"/>
              <a:t>d,employee</a:t>
            </a:r>
            <a:r>
              <a:rPr lang="en-US" dirty="0" smtClean="0"/>
              <a:t> e </a:t>
            </a:r>
            <a:br>
              <a:rPr lang="en-US" dirty="0" smtClean="0"/>
            </a:br>
            <a:r>
              <a:rPr lang="en-US" dirty="0" smtClean="0"/>
              <a:t>WHERE </a:t>
            </a:r>
            <a:r>
              <a:rPr lang="en-US" dirty="0" err="1" smtClean="0"/>
              <a:t>e.dept</a:t>
            </a:r>
            <a:r>
              <a:rPr lang="en-US" dirty="0" smtClean="0"/>
              <a:t> = </a:t>
            </a:r>
            <a:r>
              <a:rPr lang="en-US" dirty="0" err="1" smtClean="0"/>
              <a:t>e.dept</a:t>
            </a:r>
            <a:r>
              <a:rPr lang="en-US" dirty="0" smtClean="0"/>
              <a:t>; </a:t>
            </a:r>
          </a:p>
          <a:p>
            <a:endParaRPr lang="pt-B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fontScale="85000" lnSpcReduction="20000"/>
          </a:bodyPr>
          <a:lstStyle/>
          <a:p>
            <a:r>
              <a:rPr lang="en-US" dirty="0" err="1" smtClean="0"/>
              <a:t>Tente</a:t>
            </a:r>
            <a:r>
              <a:rPr lang="en-US" dirty="0" smtClean="0"/>
              <a:t> </a:t>
            </a:r>
            <a:r>
              <a:rPr lang="en-US" dirty="0" err="1" smtClean="0"/>
              <a:t>usar</a:t>
            </a:r>
            <a:r>
              <a:rPr lang="en-US" dirty="0" smtClean="0"/>
              <a:t> UNION </a:t>
            </a:r>
            <a:r>
              <a:rPr lang="en-US" dirty="0" smtClean="0"/>
              <a:t>ALL </a:t>
            </a:r>
            <a:r>
              <a:rPr lang="en-US" dirty="0" smtClean="0"/>
              <a:t>no </a:t>
            </a:r>
            <a:r>
              <a:rPr lang="en-US" dirty="0" err="1" smtClean="0"/>
              <a:t>lugar</a:t>
            </a:r>
            <a:r>
              <a:rPr lang="en-US" dirty="0" smtClean="0"/>
              <a:t> de </a:t>
            </a:r>
            <a:r>
              <a:rPr lang="en-US" dirty="0" smtClean="0"/>
              <a:t>UNION. </a:t>
            </a:r>
            <a:br>
              <a:rPr lang="en-US" dirty="0" smtClean="0"/>
            </a:br>
            <a:r>
              <a:rPr lang="en-US" b="1" dirty="0" err="1" smtClean="0"/>
              <a:t>Exemplo</a:t>
            </a:r>
            <a:r>
              <a:rPr lang="en-US" b="1" dirty="0" smtClean="0"/>
              <a:t>: </a:t>
            </a:r>
            <a:r>
              <a:rPr lang="en-US" b="1" dirty="0" err="1" smtClean="0"/>
              <a:t>Escreva</a:t>
            </a:r>
            <a:r>
              <a:rPr lang="en-US" b="1" dirty="0" smtClean="0"/>
              <a:t> a query </a:t>
            </a:r>
            <a:r>
              <a:rPr lang="en-US" b="1" dirty="0" err="1" smtClean="0"/>
              <a:t>assim</a:t>
            </a:r>
            <a:r>
              <a:rPr lang="en-US" b="1" dirty="0" smtClean="0"/>
              <a:t>:</a:t>
            </a:r>
            <a:r>
              <a:rPr lang="en-US" dirty="0" smtClean="0"/>
              <a:t> </a:t>
            </a:r>
            <a:endParaRPr lang="en-US" dirty="0" smtClean="0"/>
          </a:p>
          <a:p>
            <a:r>
              <a:rPr lang="en-US" dirty="0" smtClean="0"/>
              <a:t>SELECT id, </a:t>
            </a:r>
            <a:r>
              <a:rPr lang="en-US" dirty="0" err="1" smtClean="0"/>
              <a:t>first_name</a:t>
            </a:r>
            <a:r>
              <a:rPr lang="en-US" dirty="0" smtClean="0"/>
              <a:t> </a:t>
            </a:r>
            <a:br>
              <a:rPr lang="en-US" dirty="0" smtClean="0"/>
            </a:br>
            <a:r>
              <a:rPr lang="en-US" dirty="0" smtClean="0"/>
              <a:t>FROM student_details_class10 </a:t>
            </a:r>
            <a:br>
              <a:rPr lang="en-US" dirty="0" smtClean="0"/>
            </a:br>
            <a:r>
              <a:rPr lang="en-US" dirty="0" smtClean="0"/>
              <a:t>UNION ALL </a:t>
            </a:r>
            <a:br>
              <a:rPr lang="en-US" dirty="0" smtClean="0"/>
            </a:br>
            <a:r>
              <a:rPr lang="en-US" dirty="0" smtClean="0"/>
              <a:t>SELECT id, </a:t>
            </a:r>
            <a:r>
              <a:rPr lang="en-US" dirty="0" err="1" smtClean="0"/>
              <a:t>first_name</a:t>
            </a:r>
            <a:r>
              <a:rPr lang="en-US" dirty="0" smtClean="0"/>
              <a:t> </a:t>
            </a:r>
            <a:br>
              <a:rPr lang="en-US" dirty="0" smtClean="0"/>
            </a:br>
            <a:r>
              <a:rPr lang="en-US" dirty="0" smtClean="0"/>
              <a:t>FROM </a:t>
            </a:r>
            <a:r>
              <a:rPr lang="en-US" dirty="0" err="1" smtClean="0"/>
              <a:t>sports_team</a:t>
            </a:r>
            <a:r>
              <a:rPr lang="en-US" dirty="0" smtClean="0"/>
              <a:t>; </a:t>
            </a:r>
          </a:p>
          <a:p>
            <a:r>
              <a:rPr lang="en-US" dirty="0" err="1" smtClean="0"/>
              <a:t>Ao</a:t>
            </a:r>
            <a:r>
              <a:rPr lang="en-US" dirty="0" smtClean="0"/>
              <a:t> </a:t>
            </a:r>
            <a:r>
              <a:rPr lang="en-US" dirty="0" err="1" smtClean="0"/>
              <a:t>invés</a:t>
            </a:r>
            <a:r>
              <a:rPr lang="en-US" dirty="0" smtClean="0"/>
              <a:t> de:</a:t>
            </a:r>
            <a:endParaRPr lang="en-US" dirty="0" smtClean="0"/>
          </a:p>
          <a:p>
            <a:r>
              <a:rPr lang="en-US" dirty="0" smtClean="0"/>
              <a:t>SELECT id, </a:t>
            </a:r>
            <a:r>
              <a:rPr lang="en-US" dirty="0" err="1" smtClean="0"/>
              <a:t>first_name</a:t>
            </a:r>
            <a:r>
              <a:rPr lang="en-US" dirty="0" smtClean="0"/>
              <a:t>, subject </a:t>
            </a:r>
            <a:br>
              <a:rPr lang="en-US" dirty="0" smtClean="0"/>
            </a:br>
            <a:r>
              <a:rPr lang="en-US" dirty="0" smtClean="0"/>
              <a:t>FROM student_details_class10 </a:t>
            </a:r>
            <a:br>
              <a:rPr lang="en-US" dirty="0" smtClean="0"/>
            </a:br>
            <a:r>
              <a:rPr lang="en-US" dirty="0" smtClean="0"/>
              <a:t>UNION </a:t>
            </a:r>
            <a:br>
              <a:rPr lang="en-US" dirty="0" smtClean="0"/>
            </a:br>
            <a:r>
              <a:rPr lang="en-US" dirty="0" smtClean="0"/>
              <a:t>SELECT id, </a:t>
            </a:r>
            <a:r>
              <a:rPr lang="en-US" dirty="0" err="1" smtClean="0"/>
              <a:t>first_name</a:t>
            </a:r>
            <a:r>
              <a:rPr lang="en-US" dirty="0" smtClean="0"/>
              <a:t> </a:t>
            </a:r>
            <a:br>
              <a:rPr lang="en-US" dirty="0" smtClean="0"/>
            </a:br>
            <a:r>
              <a:rPr lang="en-US" dirty="0" smtClean="0"/>
              <a:t>FROM </a:t>
            </a:r>
            <a:r>
              <a:rPr lang="en-US" dirty="0" err="1" smtClean="0"/>
              <a:t>sports_team</a:t>
            </a:r>
            <a:r>
              <a:rPr lang="en-US" dirty="0" smtClean="0"/>
              <a:t>; </a:t>
            </a:r>
          </a:p>
          <a:p>
            <a:endParaRPr lang="pt-B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lstStyle/>
          <a:p>
            <a:r>
              <a:rPr lang="en-US" dirty="0" err="1" smtClean="0"/>
              <a:t>Escreva</a:t>
            </a:r>
            <a:r>
              <a:rPr lang="en-US" dirty="0" smtClean="0"/>
              <a:t> query </a:t>
            </a:r>
            <a:r>
              <a:rPr lang="en-US" dirty="0" err="1" smtClean="0"/>
              <a:t>assim</a:t>
            </a:r>
            <a:r>
              <a:rPr lang="en-US" dirty="0" smtClean="0"/>
              <a:t>:</a:t>
            </a:r>
            <a:endParaRPr lang="en-US" dirty="0" smtClean="0"/>
          </a:p>
          <a:p>
            <a:r>
              <a:rPr lang="en-US" dirty="0" smtClean="0"/>
              <a:t>SELECT id, </a:t>
            </a:r>
            <a:r>
              <a:rPr lang="en-US" dirty="0" err="1" smtClean="0"/>
              <a:t>first_name</a:t>
            </a:r>
            <a:r>
              <a:rPr lang="en-US" dirty="0" smtClean="0"/>
              <a:t>, age </a:t>
            </a:r>
            <a:br>
              <a:rPr lang="en-US" dirty="0" smtClean="0"/>
            </a:br>
            <a:r>
              <a:rPr lang="en-US" dirty="0" smtClean="0"/>
              <a:t>FROM </a:t>
            </a:r>
            <a:r>
              <a:rPr lang="en-US" dirty="0" err="1" smtClean="0"/>
              <a:t>student_details</a:t>
            </a:r>
            <a:r>
              <a:rPr lang="en-US" dirty="0" smtClean="0"/>
              <a:t> </a:t>
            </a:r>
            <a:br>
              <a:rPr lang="en-US" dirty="0" smtClean="0"/>
            </a:br>
            <a:r>
              <a:rPr lang="en-US" dirty="0" smtClean="0"/>
              <a:t>WHERE </a:t>
            </a:r>
            <a:r>
              <a:rPr lang="en-US" dirty="0" err="1" smtClean="0"/>
              <a:t>first_name</a:t>
            </a:r>
            <a:r>
              <a:rPr lang="en-US" dirty="0" smtClean="0"/>
              <a:t> LIKE 'Chan%';</a:t>
            </a:r>
            <a:br>
              <a:rPr lang="en-US" dirty="0" smtClean="0"/>
            </a:br>
            <a:endParaRPr lang="en-US" dirty="0" smtClean="0"/>
          </a:p>
          <a:p>
            <a:r>
              <a:rPr lang="en-US" dirty="0" err="1" smtClean="0"/>
              <a:t>Ao</a:t>
            </a:r>
            <a:r>
              <a:rPr lang="en-US" dirty="0" smtClean="0"/>
              <a:t> </a:t>
            </a:r>
            <a:r>
              <a:rPr lang="en-US" dirty="0" err="1" smtClean="0"/>
              <a:t>invés</a:t>
            </a:r>
            <a:r>
              <a:rPr lang="en-US" dirty="0" smtClean="0"/>
              <a:t> de:</a:t>
            </a:r>
            <a:endParaRPr lang="en-US" dirty="0" smtClean="0"/>
          </a:p>
          <a:p>
            <a:r>
              <a:rPr lang="en-US" dirty="0" smtClean="0"/>
              <a:t>SELECT id, </a:t>
            </a:r>
            <a:r>
              <a:rPr lang="en-US" dirty="0" err="1" smtClean="0"/>
              <a:t>first_name</a:t>
            </a:r>
            <a:r>
              <a:rPr lang="en-US" dirty="0" smtClean="0"/>
              <a:t>, age </a:t>
            </a:r>
            <a:br>
              <a:rPr lang="en-US" dirty="0" smtClean="0"/>
            </a:br>
            <a:r>
              <a:rPr lang="en-US" dirty="0" smtClean="0"/>
              <a:t>FROM </a:t>
            </a:r>
            <a:r>
              <a:rPr lang="en-US" dirty="0" err="1" smtClean="0"/>
              <a:t>student_details</a:t>
            </a:r>
            <a:r>
              <a:rPr lang="en-US" dirty="0" smtClean="0"/>
              <a:t> </a:t>
            </a:r>
            <a:br>
              <a:rPr lang="en-US" dirty="0" smtClean="0"/>
            </a:br>
            <a:r>
              <a:rPr lang="en-US" dirty="0" smtClean="0"/>
              <a:t>WHERE SUBSTR(first_name,1,3) = 'Cha';</a:t>
            </a:r>
          </a:p>
          <a:p>
            <a:endParaRPr lang="pt-B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a:bodyPr>
          <a:lstStyle/>
          <a:p>
            <a:r>
              <a:rPr lang="en-US" dirty="0" err="1" smtClean="0"/>
              <a:t>Escreva</a:t>
            </a:r>
            <a:r>
              <a:rPr lang="en-US" dirty="0" smtClean="0"/>
              <a:t> query </a:t>
            </a:r>
            <a:r>
              <a:rPr lang="en-US" dirty="0" err="1" smtClean="0"/>
              <a:t>assim</a:t>
            </a:r>
            <a:r>
              <a:rPr lang="en-US" dirty="0" smtClean="0"/>
              <a:t>:</a:t>
            </a:r>
          </a:p>
          <a:p>
            <a:r>
              <a:rPr lang="en-US" dirty="0" smtClean="0"/>
              <a:t>SELECT id, </a:t>
            </a:r>
            <a:r>
              <a:rPr lang="en-US" dirty="0" err="1" smtClean="0"/>
              <a:t>first_name</a:t>
            </a:r>
            <a:r>
              <a:rPr lang="en-US" dirty="0" smtClean="0"/>
              <a:t>, age </a:t>
            </a:r>
            <a:br>
              <a:rPr lang="en-US" dirty="0" smtClean="0"/>
            </a:br>
            <a:r>
              <a:rPr lang="en-US" dirty="0" smtClean="0"/>
              <a:t>FROM </a:t>
            </a:r>
            <a:r>
              <a:rPr lang="en-US" dirty="0" err="1" smtClean="0"/>
              <a:t>student_details</a:t>
            </a:r>
            <a:r>
              <a:rPr lang="en-US" dirty="0" smtClean="0"/>
              <a:t> </a:t>
            </a:r>
            <a:br>
              <a:rPr lang="en-US" dirty="0" smtClean="0"/>
            </a:br>
            <a:r>
              <a:rPr lang="en-US" dirty="0" smtClean="0"/>
              <a:t>WHERE </a:t>
            </a:r>
            <a:r>
              <a:rPr lang="en-US" dirty="0" err="1" smtClean="0"/>
              <a:t>first_name</a:t>
            </a:r>
            <a:r>
              <a:rPr lang="en-US" dirty="0" smtClean="0"/>
              <a:t> LIKE NVL ( :name, '%');</a:t>
            </a:r>
            <a:br>
              <a:rPr lang="en-US" dirty="0" smtClean="0"/>
            </a:br>
            <a:endParaRPr lang="en-US" dirty="0" smtClean="0"/>
          </a:p>
          <a:p>
            <a:r>
              <a:rPr lang="en-US" dirty="0" err="1" smtClean="0"/>
              <a:t>Ao</a:t>
            </a:r>
            <a:r>
              <a:rPr lang="en-US" dirty="0" smtClean="0"/>
              <a:t> </a:t>
            </a:r>
            <a:r>
              <a:rPr lang="en-US" dirty="0" err="1" smtClean="0"/>
              <a:t>invés</a:t>
            </a:r>
            <a:r>
              <a:rPr lang="en-US" dirty="0" smtClean="0"/>
              <a:t> de:</a:t>
            </a:r>
          </a:p>
          <a:p>
            <a:r>
              <a:rPr lang="en-US" dirty="0" smtClean="0"/>
              <a:t>SELECT </a:t>
            </a:r>
            <a:r>
              <a:rPr lang="en-US" dirty="0" smtClean="0"/>
              <a:t>id, </a:t>
            </a:r>
            <a:r>
              <a:rPr lang="en-US" dirty="0" err="1" smtClean="0"/>
              <a:t>first_name</a:t>
            </a:r>
            <a:r>
              <a:rPr lang="en-US" dirty="0" smtClean="0"/>
              <a:t>, age </a:t>
            </a:r>
            <a:br>
              <a:rPr lang="en-US" dirty="0" smtClean="0"/>
            </a:br>
            <a:r>
              <a:rPr lang="en-US" dirty="0" smtClean="0"/>
              <a:t>FROM </a:t>
            </a:r>
            <a:r>
              <a:rPr lang="en-US" dirty="0" err="1" smtClean="0"/>
              <a:t>student_details</a:t>
            </a:r>
            <a:r>
              <a:rPr lang="en-US" dirty="0" smtClean="0"/>
              <a:t> </a:t>
            </a:r>
            <a:br>
              <a:rPr lang="en-US" dirty="0" smtClean="0"/>
            </a:br>
            <a:r>
              <a:rPr lang="en-US" dirty="0" smtClean="0"/>
              <a:t>WHERE </a:t>
            </a:r>
            <a:r>
              <a:rPr lang="en-US" dirty="0" err="1" smtClean="0"/>
              <a:t>first_name</a:t>
            </a:r>
            <a:r>
              <a:rPr lang="en-US" dirty="0" smtClean="0"/>
              <a:t> = NVL ( :name, </a:t>
            </a:r>
            <a:r>
              <a:rPr lang="en-US" dirty="0" err="1" smtClean="0"/>
              <a:t>first_name</a:t>
            </a:r>
            <a:r>
              <a:rPr lang="en-US" dirty="0" smtClean="0"/>
              <a:t>);</a:t>
            </a:r>
          </a:p>
          <a:p>
            <a:endParaRPr lang="pt-B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lnSpcReduction="10000"/>
          </a:bodyPr>
          <a:lstStyle/>
          <a:p>
            <a:r>
              <a:rPr lang="en-US" dirty="0" err="1" smtClean="0"/>
              <a:t>Escreva</a:t>
            </a:r>
            <a:r>
              <a:rPr lang="en-US" dirty="0" smtClean="0"/>
              <a:t> query </a:t>
            </a:r>
            <a:r>
              <a:rPr lang="en-US" dirty="0" err="1" smtClean="0"/>
              <a:t>assim</a:t>
            </a:r>
            <a:r>
              <a:rPr lang="en-US" dirty="0" smtClean="0"/>
              <a:t>:</a:t>
            </a:r>
          </a:p>
          <a:p>
            <a:r>
              <a:rPr lang="en-US" dirty="0" smtClean="0"/>
              <a:t>SELECT </a:t>
            </a:r>
            <a:r>
              <a:rPr lang="en-US" dirty="0" err="1" smtClean="0"/>
              <a:t>product_id</a:t>
            </a:r>
            <a:r>
              <a:rPr lang="en-US" dirty="0" smtClean="0"/>
              <a:t>, </a:t>
            </a:r>
            <a:r>
              <a:rPr lang="en-US" dirty="0" err="1" smtClean="0"/>
              <a:t>product_name</a:t>
            </a:r>
            <a:r>
              <a:rPr lang="en-US" dirty="0" smtClean="0"/>
              <a:t> </a:t>
            </a:r>
            <a:br>
              <a:rPr lang="en-US" dirty="0" smtClean="0"/>
            </a:br>
            <a:r>
              <a:rPr lang="en-US" dirty="0" smtClean="0"/>
              <a:t>FROM product </a:t>
            </a:r>
            <a:br>
              <a:rPr lang="en-US" dirty="0" smtClean="0"/>
            </a:br>
            <a:r>
              <a:rPr lang="en-US" dirty="0" smtClean="0"/>
              <a:t>WHERE </a:t>
            </a:r>
            <a:r>
              <a:rPr lang="en-US" dirty="0" err="1" smtClean="0"/>
              <a:t>unit_price</a:t>
            </a:r>
            <a:r>
              <a:rPr lang="en-US" dirty="0" smtClean="0"/>
              <a:t> BETWEEN MAX(</a:t>
            </a:r>
            <a:r>
              <a:rPr lang="en-US" dirty="0" err="1" smtClean="0"/>
              <a:t>unit_price</a:t>
            </a:r>
            <a:r>
              <a:rPr lang="en-US" dirty="0" smtClean="0"/>
              <a:t>) and MIN(</a:t>
            </a:r>
            <a:r>
              <a:rPr lang="en-US" dirty="0" err="1" smtClean="0"/>
              <a:t>unit_price</a:t>
            </a:r>
            <a:r>
              <a:rPr lang="en-US" dirty="0" smtClean="0"/>
              <a:t>) </a:t>
            </a:r>
          </a:p>
          <a:p>
            <a:r>
              <a:rPr lang="en-US" dirty="0" err="1" smtClean="0"/>
              <a:t>Ao</a:t>
            </a:r>
            <a:r>
              <a:rPr lang="en-US" dirty="0" smtClean="0"/>
              <a:t> </a:t>
            </a:r>
            <a:r>
              <a:rPr lang="en-US" dirty="0" err="1" smtClean="0"/>
              <a:t>invés</a:t>
            </a:r>
            <a:r>
              <a:rPr lang="en-US" dirty="0" smtClean="0"/>
              <a:t> de:</a:t>
            </a:r>
          </a:p>
          <a:p>
            <a:r>
              <a:rPr lang="en-US" dirty="0" smtClean="0"/>
              <a:t>SELECT </a:t>
            </a:r>
            <a:r>
              <a:rPr lang="en-US" dirty="0" err="1" smtClean="0"/>
              <a:t>product_id</a:t>
            </a:r>
            <a:r>
              <a:rPr lang="en-US" dirty="0" smtClean="0"/>
              <a:t>, </a:t>
            </a:r>
            <a:r>
              <a:rPr lang="en-US" dirty="0" err="1" smtClean="0"/>
              <a:t>product_name</a:t>
            </a:r>
            <a:r>
              <a:rPr lang="en-US" dirty="0" smtClean="0"/>
              <a:t> </a:t>
            </a:r>
            <a:br>
              <a:rPr lang="en-US" dirty="0" smtClean="0"/>
            </a:br>
            <a:r>
              <a:rPr lang="en-US" dirty="0" smtClean="0"/>
              <a:t>FROM product </a:t>
            </a:r>
            <a:br>
              <a:rPr lang="en-US" dirty="0" smtClean="0"/>
            </a:br>
            <a:r>
              <a:rPr lang="en-US" dirty="0" smtClean="0"/>
              <a:t>WHERE </a:t>
            </a:r>
            <a:r>
              <a:rPr lang="en-US" dirty="0" err="1" smtClean="0"/>
              <a:t>unit_price</a:t>
            </a:r>
            <a:r>
              <a:rPr lang="en-US" dirty="0" smtClean="0"/>
              <a:t> &gt;= MAX(</a:t>
            </a:r>
            <a:r>
              <a:rPr lang="en-US" dirty="0" err="1" smtClean="0"/>
              <a:t>unit_price</a:t>
            </a:r>
            <a:r>
              <a:rPr lang="en-US" dirty="0" smtClean="0"/>
              <a:t>) </a:t>
            </a:r>
            <a:br>
              <a:rPr lang="en-US" dirty="0" smtClean="0"/>
            </a:br>
            <a:r>
              <a:rPr lang="en-US" dirty="0" smtClean="0"/>
              <a:t>and </a:t>
            </a:r>
            <a:r>
              <a:rPr lang="en-US" dirty="0" err="1" smtClean="0"/>
              <a:t>unit_price</a:t>
            </a:r>
            <a:r>
              <a:rPr lang="en-US" dirty="0" smtClean="0"/>
              <a:t> &lt;= MIN(</a:t>
            </a:r>
            <a:r>
              <a:rPr lang="en-US" dirty="0" err="1" smtClean="0"/>
              <a:t>unit_price</a:t>
            </a:r>
            <a:r>
              <a:rPr lang="en-US" dirty="0" smtClean="0"/>
              <a:t>) </a:t>
            </a:r>
          </a:p>
          <a:p>
            <a:endParaRPr lang="pt-B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a:bodyPr>
          <a:lstStyle/>
          <a:p>
            <a:r>
              <a:rPr lang="en-US" dirty="0" err="1" smtClean="0"/>
              <a:t>Escreva</a:t>
            </a:r>
            <a:r>
              <a:rPr lang="en-US" dirty="0" smtClean="0"/>
              <a:t> query </a:t>
            </a:r>
            <a:r>
              <a:rPr lang="en-US" dirty="0" err="1" smtClean="0"/>
              <a:t>assim</a:t>
            </a:r>
            <a:r>
              <a:rPr lang="en-US" dirty="0" smtClean="0"/>
              <a:t>:</a:t>
            </a:r>
          </a:p>
          <a:p>
            <a:r>
              <a:rPr lang="en-US" dirty="0" smtClean="0"/>
              <a:t>SELECT </a:t>
            </a:r>
            <a:r>
              <a:rPr lang="en-US" dirty="0" smtClean="0"/>
              <a:t>id, name, salary </a:t>
            </a:r>
            <a:br>
              <a:rPr lang="en-US" dirty="0" smtClean="0"/>
            </a:br>
            <a:r>
              <a:rPr lang="en-US" dirty="0" smtClean="0"/>
              <a:t>FROM employee </a:t>
            </a:r>
            <a:br>
              <a:rPr lang="en-US" dirty="0" smtClean="0"/>
            </a:br>
            <a:r>
              <a:rPr lang="en-US" dirty="0" smtClean="0"/>
              <a:t>WHERE dept = 'Electronics' </a:t>
            </a:r>
            <a:br>
              <a:rPr lang="en-US" dirty="0" smtClean="0"/>
            </a:br>
            <a:r>
              <a:rPr lang="en-US" dirty="0" smtClean="0"/>
              <a:t>AND location = 'Bangalore'; </a:t>
            </a:r>
          </a:p>
          <a:p>
            <a:r>
              <a:rPr lang="en-US" dirty="0" err="1" smtClean="0"/>
              <a:t>Ao</a:t>
            </a:r>
            <a:r>
              <a:rPr lang="en-US" dirty="0" smtClean="0"/>
              <a:t> </a:t>
            </a:r>
            <a:r>
              <a:rPr lang="en-US" dirty="0" err="1" smtClean="0"/>
              <a:t>invés</a:t>
            </a:r>
            <a:r>
              <a:rPr lang="en-US" dirty="0" smtClean="0"/>
              <a:t> de:</a:t>
            </a:r>
          </a:p>
          <a:p>
            <a:r>
              <a:rPr lang="en-US" dirty="0" smtClean="0"/>
              <a:t>SELECT </a:t>
            </a:r>
            <a:r>
              <a:rPr lang="en-US" dirty="0" smtClean="0"/>
              <a:t>id, name, salary </a:t>
            </a:r>
            <a:br>
              <a:rPr lang="en-US" dirty="0" smtClean="0"/>
            </a:br>
            <a:r>
              <a:rPr lang="en-US" dirty="0" smtClean="0"/>
              <a:t>FROM employee </a:t>
            </a:r>
            <a:br>
              <a:rPr lang="en-US" dirty="0" smtClean="0"/>
            </a:br>
            <a:r>
              <a:rPr lang="en-US" dirty="0" smtClean="0"/>
              <a:t>WHERE dept || location= '</a:t>
            </a:r>
            <a:r>
              <a:rPr lang="en-US" dirty="0" err="1" smtClean="0"/>
              <a:t>ElectronicsBangalore</a:t>
            </a:r>
            <a:r>
              <a:rPr lang="en-US" dirty="0" smtClean="0"/>
              <a:t>'; </a:t>
            </a:r>
          </a:p>
          <a:p>
            <a:endParaRPr lang="pt-B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dirty="0" err="1" smtClean="0"/>
              <a:t>Query</a:t>
            </a:r>
            <a:r>
              <a:rPr lang="pt-BR" dirty="0" smtClean="0"/>
              <a:t> </a:t>
            </a:r>
            <a:r>
              <a:rPr lang="pt-BR" dirty="0" err="1" smtClean="0"/>
              <a:t>Tuning</a:t>
            </a:r>
            <a:endParaRPr lang="pt-BR" dirty="0"/>
          </a:p>
        </p:txBody>
      </p:sp>
      <p:sp>
        <p:nvSpPr>
          <p:cNvPr id="3" name="Espaço Reservado para Conteúdo 2"/>
          <p:cNvSpPr>
            <a:spLocks noGrp="1"/>
          </p:cNvSpPr>
          <p:nvPr>
            <p:ph sz="quarter" idx="1"/>
          </p:nvPr>
        </p:nvSpPr>
        <p:spPr/>
        <p:txBody>
          <a:bodyPr>
            <a:normAutofit fontScale="85000" lnSpcReduction="10000"/>
          </a:bodyPr>
          <a:lstStyle/>
          <a:p>
            <a:r>
              <a:rPr lang="pt-PT" dirty="0" smtClean="0"/>
              <a:t>Pode ser tentador para resolver um problema de desempenho exclusivamente pelo nível de sistema de ajuste de desempenho do servidor, por exemplo, tamanho da memória, tipo de sistema de arquivos, número e tipo de processadores, e assim por diante. </a:t>
            </a:r>
          </a:p>
          <a:p>
            <a:endParaRPr lang="pt-PT" dirty="0" smtClean="0"/>
          </a:p>
          <a:p>
            <a:r>
              <a:rPr lang="pt-PT" dirty="0" smtClean="0"/>
              <a:t>A experiência tem mostrado que a maioria dos problemas de desempenho não podem ser resolvidos desta forma. Eles devem ser abordadas através da análise da aplicação, consultas e atualizações que o aplicativo apresenta ao banco de dados, e como essas consultas e atualizações de como interagir com o esquema do banco de dados.</a:t>
            </a:r>
            <a:endParaRPr lang="pt-B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lnSpcReduction="10000"/>
          </a:bodyPr>
          <a:lstStyle/>
          <a:p>
            <a:r>
              <a:rPr lang="en-US" dirty="0" smtClean="0"/>
              <a:t>Use non-column expression on one side of the query because it will be processed earlier.</a:t>
            </a:r>
          </a:p>
          <a:p>
            <a:r>
              <a:rPr lang="en-US" dirty="0" smtClean="0"/>
              <a:t>Write the query as </a:t>
            </a:r>
          </a:p>
          <a:p>
            <a:r>
              <a:rPr lang="en-US" dirty="0" smtClean="0"/>
              <a:t>SELECT id, name, salary </a:t>
            </a:r>
            <a:br>
              <a:rPr lang="en-US" dirty="0" smtClean="0"/>
            </a:br>
            <a:r>
              <a:rPr lang="en-US" dirty="0" smtClean="0"/>
              <a:t>FROM employee </a:t>
            </a:r>
            <a:br>
              <a:rPr lang="en-US" dirty="0" smtClean="0"/>
            </a:br>
            <a:r>
              <a:rPr lang="en-US" dirty="0" smtClean="0"/>
              <a:t>WHERE salary &lt; 25000; </a:t>
            </a:r>
          </a:p>
          <a:p>
            <a:r>
              <a:rPr lang="en-US" dirty="0" smtClean="0"/>
              <a:t>Instead of:</a:t>
            </a:r>
          </a:p>
          <a:p>
            <a:r>
              <a:rPr lang="en-US" dirty="0" smtClean="0"/>
              <a:t>SELECT id, name, salary </a:t>
            </a:r>
            <a:br>
              <a:rPr lang="en-US" dirty="0" smtClean="0"/>
            </a:br>
            <a:r>
              <a:rPr lang="en-US" dirty="0" smtClean="0"/>
              <a:t>FROM employee </a:t>
            </a:r>
            <a:br>
              <a:rPr lang="en-US" dirty="0" smtClean="0"/>
            </a:br>
            <a:r>
              <a:rPr lang="en-US" dirty="0" smtClean="0"/>
              <a:t>WHERE salary + 10000 &lt; 35000; </a:t>
            </a:r>
          </a:p>
          <a:p>
            <a:endParaRPr lang="pt-B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lstStyle/>
          <a:p>
            <a:r>
              <a:rPr lang="en-US" dirty="0" smtClean="0"/>
              <a:t>Write the query as </a:t>
            </a:r>
          </a:p>
          <a:p>
            <a:r>
              <a:rPr lang="en-US" dirty="0" smtClean="0"/>
              <a:t>SELECT id, </a:t>
            </a:r>
            <a:r>
              <a:rPr lang="en-US" dirty="0" err="1" smtClean="0"/>
              <a:t>first_name</a:t>
            </a:r>
            <a:r>
              <a:rPr lang="en-US" dirty="0" smtClean="0"/>
              <a:t>, age </a:t>
            </a:r>
            <a:br>
              <a:rPr lang="en-US" dirty="0" smtClean="0"/>
            </a:br>
            <a:r>
              <a:rPr lang="en-US" dirty="0" smtClean="0"/>
              <a:t>FROM </a:t>
            </a:r>
            <a:r>
              <a:rPr lang="en-US" dirty="0" err="1" smtClean="0"/>
              <a:t>student_details</a:t>
            </a:r>
            <a:r>
              <a:rPr lang="en-US" dirty="0" smtClean="0"/>
              <a:t> </a:t>
            </a:r>
            <a:br>
              <a:rPr lang="en-US" dirty="0" smtClean="0"/>
            </a:br>
            <a:r>
              <a:rPr lang="en-US" dirty="0" smtClean="0"/>
              <a:t>WHERE age &gt; 10; </a:t>
            </a:r>
          </a:p>
          <a:p>
            <a:r>
              <a:rPr lang="en-US" dirty="0" err="1" smtClean="0"/>
              <a:t>Ao</a:t>
            </a:r>
            <a:r>
              <a:rPr lang="en-US" dirty="0" smtClean="0"/>
              <a:t> </a:t>
            </a:r>
            <a:r>
              <a:rPr lang="en-US" dirty="0" err="1" smtClean="0"/>
              <a:t>invés</a:t>
            </a:r>
            <a:r>
              <a:rPr lang="en-US" dirty="0" smtClean="0"/>
              <a:t> de:</a:t>
            </a:r>
          </a:p>
          <a:p>
            <a:r>
              <a:rPr lang="en-US" dirty="0" smtClean="0"/>
              <a:t>SELECT </a:t>
            </a:r>
            <a:r>
              <a:rPr lang="en-US" dirty="0" smtClean="0"/>
              <a:t>id, </a:t>
            </a:r>
            <a:r>
              <a:rPr lang="en-US" dirty="0" err="1" smtClean="0"/>
              <a:t>first_name</a:t>
            </a:r>
            <a:r>
              <a:rPr lang="en-US" dirty="0" smtClean="0"/>
              <a:t>, age </a:t>
            </a:r>
            <a:br>
              <a:rPr lang="en-US" dirty="0" smtClean="0"/>
            </a:br>
            <a:r>
              <a:rPr lang="en-US" dirty="0" smtClean="0"/>
              <a:t>FROM </a:t>
            </a:r>
            <a:r>
              <a:rPr lang="en-US" dirty="0" err="1" smtClean="0"/>
              <a:t>student_details</a:t>
            </a:r>
            <a:r>
              <a:rPr lang="en-US" dirty="0" smtClean="0"/>
              <a:t> </a:t>
            </a:r>
            <a:br>
              <a:rPr lang="en-US" dirty="0" smtClean="0"/>
            </a:br>
            <a:r>
              <a:rPr lang="en-US" dirty="0" smtClean="0"/>
              <a:t>WHERE age NOT = 10; </a:t>
            </a:r>
          </a:p>
          <a:p>
            <a:endParaRPr lang="pt-B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pt-PT" sz="3200" dirty="0" smtClean="0"/>
              <a:t>A longa duração consultas e atualizações podem ser causados ​​por?</a:t>
            </a:r>
            <a:endParaRPr lang="pt-BR" sz="3200" dirty="0"/>
          </a:p>
        </p:txBody>
      </p:sp>
      <p:sp>
        <p:nvSpPr>
          <p:cNvPr id="3" name="Espaço Reservado para Conteúdo 2"/>
          <p:cNvSpPr>
            <a:spLocks noGrp="1"/>
          </p:cNvSpPr>
          <p:nvPr>
            <p:ph sz="quarter" idx="1"/>
          </p:nvPr>
        </p:nvSpPr>
        <p:spPr>
          <a:xfrm>
            <a:off x="612648" y="1600200"/>
            <a:ext cx="8153400" cy="4972072"/>
          </a:xfrm>
        </p:spPr>
        <p:txBody>
          <a:bodyPr>
            <a:normAutofit fontScale="85000" lnSpcReduction="20000"/>
          </a:bodyPr>
          <a:lstStyle/>
          <a:p>
            <a:r>
              <a:rPr lang="pt-PT" dirty="0" smtClean="0"/>
              <a:t>Lenta comunicação de rede.</a:t>
            </a:r>
          </a:p>
          <a:p>
            <a:r>
              <a:rPr lang="pt-PT" dirty="0" smtClean="0"/>
              <a:t>Memória insuficiente no computador servidor, ou não há memória suficiente disponível para  SQL Server.</a:t>
            </a:r>
          </a:p>
          <a:p>
            <a:r>
              <a:rPr lang="pt-PT" dirty="0" smtClean="0"/>
              <a:t>Falta de estatísticas úteis.</a:t>
            </a:r>
          </a:p>
          <a:p>
            <a:r>
              <a:rPr lang="pt-PT" dirty="0" smtClean="0"/>
              <a:t>A falta de índices úteis.</a:t>
            </a:r>
          </a:p>
          <a:p>
            <a:r>
              <a:rPr lang="pt-PT" dirty="0" smtClean="0"/>
              <a:t>Falta de distribuição de dados úteis.</a:t>
            </a:r>
          </a:p>
          <a:p>
            <a:r>
              <a:rPr lang="pt-PT" dirty="0" smtClean="0"/>
              <a:t>Quando uma consulta ou atualização leva mais tempo do que o esperado, use a seguinte lista para melhorar o desempenho.</a:t>
            </a:r>
            <a:br>
              <a:rPr lang="pt-PT" dirty="0" smtClean="0"/>
            </a:br>
            <a:endParaRPr lang="pt-PT" dirty="0" smtClean="0"/>
          </a:p>
          <a:p>
            <a:pPr>
              <a:buNone/>
            </a:pPr>
            <a:r>
              <a:rPr lang="pt-PT" dirty="0" smtClean="0"/>
              <a:t>Observação: </a:t>
            </a:r>
            <a:r>
              <a:rPr lang="pt-PT" dirty="0" smtClean="0"/>
              <a:t>É recomendável que este checklist ser consultado antes de entrar em contato com seu provedor de suporte técnico.</a:t>
            </a:r>
            <a:endParaRPr lang="pt-B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lstStyle/>
          <a:p>
            <a:r>
              <a:rPr lang="pt-PT" dirty="0" smtClean="0"/>
              <a:t> É o problema de desempenho relacionado a um outro componente do que as consultas? Por exemplo, é o problema de desempenho de rede lenta? Há outros componentes que possam estar causando ou contribuindo para a degradação do desempenho? Windows NT Performance Monitor pode ser usado para monitorar o desempenho do SQL Server e os componentes não-SQL Server relacionados. </a:t>
            </a:r>
            <a:endParaRPr lang="pt-B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lstStyle/>
          <a:p>
            <a:r>
              <a:rPr lang="pt-PT" dirty="0" smtClean="0"/>
              <a:t>Se o problema de desempenho está relacionado às consultas, que consulta ou conjunto de consultas está envolvido? Use o SQL Profiler para ajudar a identificar a consulta lenta ou consultas.</a:t>
            </a:r>
            <a:endParaRPr lang="pt-B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a:xfrm>
            <a:off x="612648" y="1600200"/>
            <a:ext cx="8153400" cy="4757758"/>
          </a:xfrm>
        </p:spPr>
        <p:txBody>
          <a:bodyPr>
            <a:normAutofit fontScale="77500" lnSpcReduction="20000"/>
          </a:bodyPr>
          <a:lstStyle/>
          <a:p>
            <a:r>
              <a:rPr lang="pt-PT" dirty="0" smtClean="0"/>
              <a:t>O desempenho de uma consulta de banco de dados pode ser determinado usando a instrução SET para permitir que o SHOWPLAN, STATISTICS IO, STATISTICS TIME, e as opções STATISTICS PROFILE.</a:t>
            </a:r>
          </a:p>
          <a:p>
            <a:r>
              <a:rPr lang="pt-PT" dirty="0" smtClean="0"/>
              <a:t>SHOWPLAN descreve o método escolhido pelo otimizador de consultas do SQL Server para recuperar dados. </a:t>
            </a:r>
          </a:p>
          <a:p>
            <a:r>
              <a:rPr lang="pt-PT" dirty="0" smtClean="0"/>
              <a:t>STATISTICS IO relata informações sobre o número de scans, leituras lógicas (páginas acessadas em cache), e leituras físicas (número de vezes que o disco foi acessado) para cada tabela referenciada na declaração. </a:t>
            </a:r>
          </a:p>
          <a:p>
            <a:r>
              <a:rPr lang="pt-PT" dirty="0" smtClean="0"/>
              <a:t>STATISTICS TIME exibe a quantidade de tempo (em milissegundos) necessária para analisar, compilar e executar uma consulta. </a:t>
            </a:r>
          </a:p>
          <a:p>
            <a:r>
              <a:rPr lang="pt-PT" dirty="0" smtClean="0"/>
              <a:t> STATISTICS PROFILE exibe um conjunto de resultados depois de cada consulta executada representa um perfil da execução da consulta. </a:t>
            </a:r>
            <a:endParaRPr lang="pt-B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fontScale="92500" lnSpcReduction="20000"/>
          </a:bodyPr>
          <a:lstStyle/>
          <a:p>
            <a:r>
              <a:rPr lang="pt-PT" dirty="0" smtClean="0"/>
              <a:t>No SQL Query Analyzer, você também pode ativar a opção gráfica do plano de execução para ver uma representação gráfica de como o SQL Server recupera dados.</a:t>
            </a:r>
            <a:br>
              <a:rPr lang="pt-PT" dirty="0" smtClean="0"/>
            </a:br>
            <a:r>
              <a:rPr lang="pt-PT" dirty="0" smtClean="0"/>
              <a:t/>
            </a:r>
            <a:br>
              <a:rPr lang="pt-PT" dirty="0" smtClean="0"/>
            </a:br>
            <a:r>
              <a:rPr lang="pt-PT" dirty="0" smtClean="0"/>
              <a:t>    As informações recolhidas por essas ferramentas lhe permite determinar como uma consulta é executada pelo otimizador de consulta SQL Server e quais índices estão sendo usados. Usando essa informação, você pode determinar se melhorias de desempenho pode ser feita por reescrever a consulta, alterando os índices nas tabelas, ou talvez modificando o projeto de banco de dados.</a:t>
            </a:r>
            <a:endParaRPr lang="pt-B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pt-PT" dirty="0" smtClean="0"/>
              <a:t>A query foi otimizada com estatísticas úteis?</a:t>
            </a:r>
            <a:endParaRPr lang="pt-BR" dirty="0"/>
          </a:p>
        </p:txBody>
      </p:sp>
      <p:sp>
        <p:nvSpPr>
          <p:cNvPr id="3" name="Espaço Reservado para Conteúdo 2"/>
          <p:cNvSpPr>
            <a:spLocks noGrp="1"/>
          </p:cNvSpPr>
          <p:nvPr>
            <p:ph sz="quarter" idx="1"/>
          </p:nvPr>
        </p:nvSpPr>
        <p:spPr>
          <a:xfrm>
            <a:off x="612648" y="1600200"/>
            <a:ext cx="8153400" cy="4972072"/>
          </a:xfrm>
        </p:spPr>
        <p:txBody>
          <a:bodyPr>
            <a:normAutofit fontScale="77500" lnSpcReduction="20000"/>
          </a:bodyPr>
          <a:lstStyle/>
          <a:p>
            <a:r>
              <a:rPr lang="pt-PT" dirty="0" smtClean="0"/>
              <a:t>Estatísticas sobre a distribuição dos valores em uma coluna são criados automaticamente em colunas indexadas pelo SQL Server. </a:t>
            </a:r>
          </a:p>
          <a:p>
            <a:r>
              <a:rPr lang="pt-PT" dirty="0" smtClean="0"/>
              <a:t>Eles também podem ser criados em colunas não indexadas ou manualmente, usando o SQL Query Analyzer ou a instrução CREATE STATISTICS, ou automaticamente, se o auto criar estatísticas opção de banco de dados é definida como true. </a:t>
            </a:r>
          </a:p>
          <a:p>
            <a:r>
              <a:rPr lang="pt-PT" dirty="0" smtClean="0"/>
              <a:t>Essas estatísticas podem ser usadas pelo processador de consultas para determinar a estratégia ideal para avaliar uma consulta. Manutenção de estatísticas adicionais em colunas não indexadas envolvidas em operações de junção pode melhorar o desempenho da consulta. </a:t>
            </a:r>
          </a:p>
          <a:p>
            <a:r>
              <a:rPr lang="pt-PT" dirty="0" smtClean="0"/>
              <a:t>Monitorar a consulta usando SQL Profiler ou o plano de execução gráfica no SQL Query Analyzer para determinar se a consulta tem estatísticas suficientes.</a:t>
            </a:r>
            <a:endParaRPr lang="pt-B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BR"/>
          </a:p>
        </p:txBody>
      </p:sp>
      <p:sp>
        <p:nvSpPr>
          <p:cNvPr id="3" name="Espaço Reservado para Conteúdo 2"/>
          <p:cNvSpPr>
            <a:spLocks noGrp="1"/>
          </p:cNvSpPr>
          <p:nvPr>
            <p:ph sz="quarter" idx="1"/>
          </p:nvPr>
        </p:nvSpPr>
        <p:spPr/>
        <p:txBody>
          <a:bodyPr>
            <a:normAutofit fontScale="85000" lnSpcReduction="20000"/>
          </a:bodyPr>
          <a:lstStyle/>
          <a:p>
            <a:r>
              <a:rPr lang="pt-PT" dirty="0" smtClean="0"/>
              <a:t>São as estatísticas de consulta up-to-date? São as estatísticas atualizadas automaticamente?</a:t>
            </a:r>
            <a:br>
              <a:rPr lang="pt-PT" dirty="0" smtClean="0"/>
            </a:br>
            <a:endParaRPr lang="pt-PT" dirty="0" smtClean="0"/>
          </a:p>
          <a:p>
            <a:r>
              <a:rPr lang="pt-PT" dirty="0" smtClean="0"/>
              <a:t>SQL Server cria e atualiza automaticamente estatísticas de consulta em colunas indexadas (contanto estatística consulta a atualização automática não está desativado). Além disso, as estatísticas podem ser atualizados em colunas não indexadas ou manualmente, usando o SQL Query Analyzer ou a instrução UPDATE STATISTICS, ou automaticamente, se a opção de atualização automática do banco de dados estatísticas é definida como true. Up-to-date estatísticas não são dependentes de dados de data ou hora. Se não houver operações UPDATE ter tido lugar, as estatísticas de consulta ainda estão up-to-date.</a:t>
            </a:r>
            <a:endParaRPr lang="pt-BR"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o">
  <a:themeElements>
    <a:clrScheme name="Median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72</TotalTime>
  <Words>733</Words>
  <Application>Microsoft Office PowerPoint</Application>
  <PresentationFormat>Apresentação na tela (4:3)</PresentationFormat>
  <Paragraphs>85</Paragraphs>
  <Slides>21</Slides>
  <Notes>1</Notes>
  <HiddenSlides>0</HiddenSlides>
  <MMClips>0</MMClips>
  <ScaleCrop>false</ScaleCrop>
  <HeadingPairs>
    <vt:vector size="4" baseType="variant">
      <vt:variant>
        <vt:lpstr>Tema</vt:lpstr>
      </vt:variant>
      <vt:variant>
        <vt:i4>1</vt:i4>
      </vt:variant>
      <vt:variant>
        <vt:lpstr>Títulos de slides</vt:lpstr>
      </vt:variant>
      <vt:variant>
        <vt:i4>21</vt:i4>
      </vt:variant>
    </vt:vector>
  </HeadingPairs>
  <TitlesOfParts>
    <vt:vector size="22" baseType="lpstr">
      <vt:lpstr>Mediano</vt:lpstr>
      <vt:lpstr>Query Tuning</vt:lpstr>
      <vt:lpstr>Query Tuning</vt:lpstr>
      <vt:lpstr>A longa duração consultas e atualizações podem ser causados ​​por?</vt:lpstr>
      <vt:lpstr>Slide 4</vt:lpstr>
      <vt:lpstr>Slide 5</vt:lpstr>
      <vt:lpstr>Slide 6</vt:lpstr>
      <vt:lpstr>Slide 7</vt:lpstr>
      <vt:lpstr>A query foi otimizada com estatísticas úteis?</vt:lpstr>
      <vt:lpstr>Slide 9</vt:lpstr>
      <vt:lpstr>Dicas de escrita de Query</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Query Tuning</dc:title>
  <dc:creator>Lilian</dc:creator>
  <cp:lastModifiedBy>lilian</cp:lastModifiedBy>
  <cp:revision>22</cp:revision>
  <dcterms:created xsi:type="dcterms:W3CDTF">2011-09-20T14:53:01Z</dcterms:created>
  <dcterms:modified xsi:type="dcterms:W3CDTF">2012-11-14T16:51:17Z</dcterms:modified>
</cp:coreProperties>
</file>